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3" r:id="rId2"/>
  </p:sldMasterIdLst>
  <p:notesMasterIdLst>
    <p:notesMasterId r:id="rId33"/>
  </p:notesMasterIdLst>
  <p:sldIdLst>
    <p:sldId id="317" r:id="rId3"/>
    <p:sldId id="323" r:id="rId4"/>
    <p:sldId id="318" r:id="rId5"/>
    <p:sldId id="257" r:id="rId6"/>
    <p:sldId id="306" r:id="rId7"/>
    <p:sldId id="355" r:id="rId8"/>
    <p:sldId id="356" r:id="rId9"/>
    <p:sldId id="357" r:id="rId10"/>
    <p:sldId id="343" r:id="rId11"/>
    <p:sldId id="346" r:id="rId12"/>
    <p:sldId id="345" r:id="rId13"/>
    <p:sldId id="344" r:id="rId14"/>
    <p:sldId id="358" r:id="rId15"/>
    <p:sldId id="359" r:id="rId16"/>
    <p:sldId id="347" r:id="rId17"/>
    <p:sldId id="360" r:id="rId18"/>
    <p:sldId id="349" r:id="rId19"/>
    <p:sldId id="350" r:id="rId20"/>
    <p:sldId id="351" r:id="rId21"/>
    <p:sldId id="352" r:id="rId22"/>
    <p:sldId id="353" r:id="rId23"/>
    <p:sldId id="339" r:id="rId24"/>
    <p:sldId id="342" r:id="rId25"/>
    <p:sldId id="325" r:id="rId26"/>
    <p:sldId id="348" r:id="rId27"/>
    <p:sldId id="327" r:id="rId28"/>
    <p:sldId id="330" r:id="rId29"/>
    <p:sldId id="332" r:id="rId30"/>
    <p:sldId id="333" r:id="rId31"/>
    <p:sldId id="341"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784"/>
    <p:restoredTop sz="94608"/>
  </p:normalViewPr>
  <p:slideViewPr>
    <p:cSldViewPr snapToGrid="0" snapToObjects="1">
      <p:cViewPr varScale="1">
        <p:scale>
          <a:sx n="88" d="100"/>
          <a:sy n="88" d="100"/>
        </p:scale>
        <p:origin x="413"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media/hdphoto1.wdp>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7D4CD2-034E-C744-802C-829E81833508}" type="datetimeFigureOut">
              <a:rPr lang="en-US" smtClean="0"/>
              <a:t>9/17/2019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84DA63-A903-2B4A-A130-F79F89CE42D3}" type="slidenum">
              <a:rPr lang="en-US" smtClean="0"/>
              <a:t>‹#›</a:t>
            </a:fld>
            <a:endParaRPr lang="en-US"/>
          </a:p>
        </p:txBody>
      </p:sp>
    </p:spTree>
    <p:extLst>
      <p:ext uri="{BB962C8B-B14F-4D97-AF65-F5344CB8AC3E}">
        <p14:creationId xmlns:p14="http://schemas.microsoft.com/office/powerpoint/2010/main" val="627937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B3DA8EE-BE46-464A-B9ED-639C808FE555}" type="slidenum">
              <a:rPr kumimoji="0" lang="en-US" sz="1200" b="0" i="0" u="none" strike="noStrike" kern="1200" cap="none" spc="0" normalizeH="0" baseline="0" noProof="0" smtClean="0">
                <a:ln>
                  <a:noFill/>
                </a:ln>
                <a:solidFill>
                  <a:prstClr val="black"/>
                </a:solidFill>
                <a:effectLst/>
                <a:uLnTx/>
                <a:uFillTx/>
                <a:latin typeface="Calibri"/>
                <a:ea typeface="+mn-ea"/>
                <a:cs typeface="Arial"/>
                <a:sym typeface="Arial"/>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Arial"/>
              <a:sym typeface="Arial"/>
            </a:endParaRPr>
          </a:p>
        </p:txBody>
      </p:sp>
    </p:spTree>
    <p:extLst>
      <p:ext uri="{BB962C8B-B14F-4D97-AF65-F5344CB8AC3E}">
        <p14:creationId xmlns:p14="http://schemas.microsoft.com/office/powerpoint/2010/main" val="33458228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231DB-8A72-C946-90A2-9168167173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78E27A5-08BE-A94D-B636-01570EBACF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C16514D-88B9-F045-B3C3-EA28CFCF106B}"/>
              </a:ext>
            </a:extLst>
          </p:cNvPr>
          <p:cNvSpPr>
            <a:spLocks noGrp="1"/>
          </p:cNvSpPr>
          <p:nvPr>
            <p:ph type="dt" sz="half" idx="10"/>
          </p:nvPr>
        </p:nvSpPr>
        <p:spPr/>
        <p:txBody>
          <a:bodyPr/>
          <a:lstStyle/>
          <a:p>
            <a:fld id="{E3884C08-5F49-614C-BBD4-6EDD51FC4404}" type="datetimeFigureOut">
              <a:rPr lang="en-US" smtClean="0"/>
              <a:t>9/17/2019</a:t>
            </a:fld>
            <a:endParaRPr lang="en-US"/>
          </a:p>
        </p:txBody>
      </p:sp>
      <p:sp>
        <p:nvSpPr>
          <p:cNvPr id="5" name="Footer Placeholder 4">
            <a:extLst>
              <a:ext uri="{FF2B5EF4-FFF2-40B4-BE49-F238E27FC236}">
                <a16:creationId xmlns:a16="http://schemas.microsoft.com/office/drawing/2014/main" id="{0761FF1D-1BF0-704E-9B26-CAA3486DAC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007FEA-8234-4444-8378-60D0BDD76C62}"/>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3237948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9E46A-1F2E-6B4C-95CA-8FF7FBB7D7E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6AE682D-7F29-684A-A135-A852E566218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C67A31-DD6D-5C44-AC02-DAB1626F5ECB}"/>
              </a:ext>
            </a:extLst>
          </p:cNvPr>
          <p:cNvSpPr>
            <a:spLocks noGrp="1"/>
          </p:cNvSpPr>
          <p:nvPr>
            <p:ph type="dt" sz="half" idx="10"/>
          </p:nvPr>
        </p:nvSpPr>
        <p:spPr/>
        <p:txBody>
          <a:bodyPr/>
          <a:lstStyle/>
          <a:p>
            <a:fld id="{E3884C08-5F49-614C-BBD4-6EDD51FC4404}" type="datetimeFigureOut">
              <a:rPr lang="en-US" smtClean="0"/>
              <a:t>9/17/2019</a:t>
            </a:fld>
            <a:endParaRPr lang="en-US"/>
          </a:p>
        </p:txBody>
      </p:sp>
      <p:sp>
        <p:nvSpPr>
          <p:cNvPr id="5" name="Footer Placeholder 4">
            <a:extLst>
              <a:ext uri="{FF2B5EF4-FFF2-40B4-BE49-F238E27FC236}">
                <a16:creationId xmlns:a16="http://schemas.microsoft.com/office/drawing/2014/main" id="{0BF9E0E4-5128-7641-B3D9-F46B672821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D9E2DA-E945-D645-876B-E0EF500B2175}"/>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2697039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D2D87E-62BB-7942-BF87-84DDFB6165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EFD02E4-D701-CB45-988B-798EA58E050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9EE5AC-98AE-0745-B5F2-FD6432DEF396}"/>
              </a:ext>
            </a:extLst>
          </p:cNvPr>
          <p:cNvSpPr>
            <a:spLocks noGrp="1"/>
          </p:cNvSpPr>
          <p:nvPr>
            <p:ph type="dt" sz="half" idx="10"/>
          </p:nvPr>
        </p:nvSpPr>
        <p:spPr/>
        <p:txBody>
          <a:bodyPr/>
          <a:lstStyle/>
          <a:p>
            <a:fld id="{E3884C08-5F49-614C-BBD4-6EDD51FC4404}" type="datetimeFigureOut">
              <a:rPr lang="en-US" smtClean="0"/>
              <a:t>9/17/2019</a:t>
            </a:fld>
            <a:endParaRPr lang="en-US"/>
          </a:p>
        </p:txBody>
      </p:sp>
      <p:sp>
        <p:nvSpPr>
          <p:cNvPr id="5" name="Footer Placeholder 4">
            <a:extLst>
              <a:ext uri="{FF2B5EF4-FFF2-40B4-BE49-F238E27FC236}">
                <a16:creationId xmlns:a16="http://schemas.microsoft.com/office/drawing/2014/main" id="{4014EEBC-FC54-6D4C-8BBA-B24A3438B5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86110C-D1DE-664C-ABF8-1A74B308B2A7}"/>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7141950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05"/>
        <p:cNvGrpSpPr/>
        <p:nvPr/>
      </p:nvGrpSpPr>
      <p:grpSpPr>
        <a:xfrm>
          <a:off x="0" y="0"/>
          <a:ext cx="0" cy="0"/>
          <a:chOff x="0" y="0"/>
          <a:chExt cx="0" cy="0"/>
        </a:xfrm>
      </p:grpSpPr>
      <p:grpSp>
        <p:nvGrpSpPr>
          <p:cNvPr id="106" name="Google Shape;106;p7"/>
          <p:cNvGrpSpPr/>
          <p:nvPr/>
        </p:nvGrpSpPr>
        <p:grpSpPr>
          <a:xfrm>
            <a:off x="834621" y="399168"/>
            <a:ext cx="1332416" cy="1332416"/>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grpSp>
      <p:sp>
        <p:nvSpPr>
          <p:cNvPr id="109" name="Google Shape;109;p7"/>
          <p:cNvSpPr txBox="1">
            <a:spLocks noGrp="1"/>
          </p:cNvSpPr>
          <p:nvPr>
            <p:ph type="title"/>
          </p:nvPr>
        </p:nvSpPr>
        <p:spPr>
          <a:xfrm>
            <a:off x="1738400" y="798100"/>
            <a:ext cx="4416000" cy="21200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738400" y="3079567"/>
            <a:ext cx="4416000" cy="2962400"/>
          </a:xfrm>
          <a:prstGeom prst="rect">
            <a:avLst/>
          </a:prstGeom>
        </p:spPr>
        <p:txBody>
          <a:bodyPr spcFirstLastPara="1" wrap="square" lIns="91425" tIns="91425" rIns="91425" bIns="91425" anchor="t" anchorCtr="0"/>
          <a:lstStyle>
            <a:lvl1pPr marL="609585" lvl="0" indent="-414856">
              <a:spcBef>
                <a:spcPts val="0"/>
              </a:spcBef>
              <a:spcAft>
                <a:spcPts val="0"/>
              </a:spcAft>
              <a:buSzPts val="1300"/>
              <a:buChar char="●"/>
              <a:defRPr/>
            </a:lvl1pPr>
            <a:lvl2pPr marL="1219170" lvl="1" indent="-397923">
              <a:spcBef>
                <a:spcPts val="2133"/>
              </a:spcBef>
              <a:spcAft>
                <a:spcPts val="0"/>
              </a:spcAft>
              <a:buSzPts val="1100"/>
              <a:buChar char="○"/>
              <a:defRPr/>
            </a:lvl2pPr>
            <a:lvl3pPr marL="1828754" lvl="2" indent="-397923">
              <a:spcBef>
                <a:spcPts val="2133"/>
              </a:spcBef>
              <a:spcAft>
                <a:spcPts val="0"/>
              </a:spcAft>
              <a:buSzPts val="1100"/>
              <a:buChar char="■"/>
              <a:defRPr/>
            </a:lvl3pPr>
            <a:lvl4pPr marL="2438339" lvl="3" indent="-397923">
              <a:spcBef>
                <a:spcPts val="2133"/>
              </a:spcBef>
              <a:spcAft>
                <a:spcPts val="0"/>
              </a:spcAft>
              <a:buSzPts val="1100"/>
              <a:buChar char="●"/>
              <a:defRPr/>
            </a:lvl4pPr>
            <a:lvl5pPr marL="3047924" lvl="4" indent="-397923">
              <a:spcBef>
                <a:spcPts val="2133"/>
              </a:spcBef>
              <a:spcAft>
                <a:spcPts val="0"/>
              </a:spcAft>
              <a:buSzPts val="1100"/>
              <a:buChar char="○"/>
              <a:defRPr/>
            </a:lvl5pPr>
            <a:lvl6pPr marL="3657509" lvl="5" indent="-397923">
              <a:spcBef>
                <a:spcPts val="2133"/>
              </a:spcBef>
              <a:spcAft>
                <a:spcPts val="0"/>
              </a:spcAft>
              <a:buSzPts val="1100"/>
              <a:buChar char="■"/>
              <a:defRPr/>
            </a:lvl6pPr>
            <a:lvl7pPr marL="4267093" lvl="6" indent="-397923">
              <a:spcBef>
                <a:spcPts val="2133"/>
              </a:spcBef>
              <a:spcAft>
                <a:spcPts val="0"/>
              </a:spcAft>
              <a:buSzPts val="1100"/>
              <a:buChar char="●"/>
              <a:defRPr/>
            </a:lvl7pPr>
            <a:lvl8pPr marL="4876678" lvl="7" indent="-397923">
              <a:spcBef>
                <a:spcPts val="2133"/>
              </a:spcBef>
              <a:spcAft>
                <a:spcPts val="0"/>
              </a:spcAft>
              <a:buSzPts val="1100"/>
              <a:buChar char="○"/>
              <a:defRPr/>
            </a:lvl8pPr>
            <a:lvl9pPr marL="5486263" lvl="8" indent="-397923">
              <a:spcBef>
                <a:spcPts val="2133"/>
              </a:spcBef>
              <a:spcAft>
                <a:spcPts val="2133"/>
              </a:spcAft>
              <a:buSzPts val="1100"/>
              <a:buChar char="■"/>
              <a:defRPr/>
            </a:lvl9pPr>
          </a:lstStyle>
          <a:p>
            <a:endParaRPr/>
          </a:p>
        </p:txBody>
      </p:sp>
      <p:sp>
        <p:nvSpPr>
          <p:cNvPr id="111" name="Google Shape;111;p7"/>
          <p:cNvSpPr txBox="1">
            <a:spLocks noGrp="1"/>
          </p:cNvSpPr>
          <p:nvPr>
            <p:ph type="sldNum" idx="12"/>
          </p:nvPr>
        </p:nvSpPr>
        <p:spPr>
          <a:xfrm>
            <a:off x="11268061" y="6315968"/>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9200653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p:cNvSpPr/>
          <p:nvPr userDrawn="1"/>
        </p:nvSpPr>
        <p:spPr bwMode="black">
          <a:xfrm>
            <a:off x="-1" y="0"/>
            <a:ext cx="12192001" cy="685800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9" name="Picture 8"/>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sp>
        <p:nvSpPr>
          <p:cNvPr id="2" name="Title 1"/>
          <p:cNvSpPr>
            <a:spLocks noGrp="1"/>
          </p:cNvSpPr>
          <p:nvPr>
            <p:ph type="ctrTitle" hasCustomPrompt="1"/>
          </p:nvPr>
        </p:nvSpPr>
        <p:spPr bwMode="white">
          <a:xfrm>
            <a:off x="0" y="1272550"/>
            <a:ext cx="12192000" cy="724065"/>
          </a:xfrm>
          <a:prstGeom prst="rect">
            <a:avLst/>
          </a:prstGeom>
        </p:spPr>
        <p:txBody>
          <a:bodyPr/>
          <a:lstStyle>
            <a:lvl1pPr>
              <a:defRPr sz="6667" b="1"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7" name="Subtitle 2"/>
          <p:cNvSpPr>
            <a:spLocks noGrp="1"/>
          </p:cNvSpPr>
          <p:nvPr>
            <p:ph type="subTitle" idx="1"/>
          </p:nvPr>
        </p:nvSpPr>
        <p:spPr bwMode="white">
          <a:xfrm>
            <a:off x="0" y="3333685"/>
            <a:ext cx="12192000" cy="1096433"/>
          </a:xfrm>
          <a:prstGeom prst="rect">
            <a:avLst/>
          </a:prstGeom>
        </p:spPr>
        <p:txBody>
          <a:bodyPr/>
          <a:lstStyle>
            <a:lvl1pPr marL="0" indent="0" algn="ctr">
              <a:buFontTx/>
              <a:buNone/>
              <a:defRPr>
                <a:solidFill>
                  <a:schemeClr val="bg1"/>
                </a:solidFill>
              </a:defRPr>
            </a:lvl1pPr>
          </a:lstStyle>
          <a:p>
            <a:r>
              <a:rPr lang="en-US" sz="2400" dirty="0"/>
              <a:t>DEPARTMENT OR SUBTITLE</a:t>
            </a:r>
          </a:p>
          <a:p>
            <a:r>
              <a:rPr lang="en-US" sz="2400" dirty="0"/>
              <a:t>XX/XX/XX</a:t>
            </a:r>
          </a:p>
        </p:txBody>
      </p:sp>
      <p:pic>
        <p:nvPicPr>
          <p:cNvPr id="12"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3806105" y="5217379"/>
            <a:ext cx="4579788" cy="1111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9858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709608"/>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9" name="Title 1"/>
          <p:cNvSpPr>
            <a:spLocks noGrp="1"/>
          </p:cNvSpPr>
          <p:nvPr>
            <p:ph type="ctrTitle" hasCustomPrompt="1"/>
          </p:nvPr>
        </p:nvSpPr>
        <p:spPr bwMode="white">
          <a:xfrm>
            <a:off x="288430" y="3549698"/>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10" name="Subtitle 2"/>
          <p:cNvSpPr>
            <a:spLocks noGrp="1"/>
          </p:cNvSpPr>
          <p:nvPr>
            <p:ph type="subTitle" idx="1" hasCustomPrompt="1"/>
          </p:nvPr>
        </p:nvSpPr>
        <p:spPr bwMode="white">
          <a:xfrm>
            <a:off x="321986" y="5846065"/>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XX/XX/XX</a:t>
            </a:r>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2050" name="Picture 2" descr="C:\Users\gardel2\Desktop\Brand Approval Reference\Rensselaer Logo Layered Files\RF0010-01 Rensselaer Large Logo\CMYK\PNGs\RF0010-01 Rensselaer Large Logo-with Tagline CMYK-TwoColor.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427567" y="778934"/>
            <a:ext cx="4887503" cy="1186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18652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pic>
        <p:nvPicPr>
          <p:cNvPr id="4" name="Picture 3" descr="photo-1442406964439-e46ab8eff7c4.jpg"/>
          <p:cNvPicPr>
            <a:picLocks noChangeAspect="1"/>
          </p:cNvPicPr>
          <p:nvPr userDrawn="1"/>
        </p:nvPicPr>
        <p:blipFill rotWithShape="1">
          <a:blip r:embed="rId2">
            <a:extLst>
              <a:ext uri="{28A0092B-C50C-407E-A947-70E740481C1C}">
                <a14:useLocalDpi xmlns:a14="http://schemas.microsoft.com/office/drawing/2010/main" val="0"/>
              </a:ext>
            </a:extLst>
          </a:blip>
          <a:srcRect l="11141" t="14075" r="5310"/>
          <a:stretch/>
        </p:blipFill>
        <p:spPr>
          <a:xfrm>
            <a:off x="-1" y="0"/>
            <a:ext cx="12192001" cy="6858000"/>
          </a:xfrm>
          <a:prstGeom prst="rect">
            <a:avLst/>
          </a:prstGeom>
          <a:noFill/>
          <a:ln>
            <a:noFill/>
          </a:ln>
        </p:spPr>
      </p:pic>
      <p:sp>
        <p:nvSpPr>
          <p:cNvPr id="2" name="Title 1"/>
          <p:cNvSpPr>
            <a:spLocks noGrp="1"/>
          </p:cNvSpPr>
          <p:nvPr>
            <p:ph type="ctrTitle" hasCustomPrompt="1"/>
          </p:nvPr>
        </p:nvSpPr>
        <p:spPr>
          <a:xfrm>
            <a:off x="288430" y="2943777"/>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3" name="Subtitle 2"/>
          <p:cNvSpPr>
            <a:spLocks noGrp="1"/>
          </p:cNvSpPr>
          <p:nvPr>
            <p:ph type="subTitle" idx="1" hasCustomPrompt="1"/>
          </p:nvPr>
        </p:nvSpPr>
        <p:spPr>
          <a:xfrm>
            <a:off x="321986" y="5132468"/>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11/30/17</a:t>
            </a:r>
          </a:p>
        </p:txBody>
      </p:sp>
      <p:pic>
        <p:nvPicPr>
          <p:cNvPr id="3075"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7567" y="5864001"/>
            <a:ext cx="2709476" cy="505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70606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Bullets">
    <p:spTree>
      <p:nvGrpSpPr>
        <p:cNvPr id="1" name=""/>
        <p:cNvGrpSpPr/>
        <p:nvPr/>
      </p:nvGrpSpPr>
      <p:grpSpPr>
        <a:xfrm>
          <a:off x="0" y="0"/>
          <a:ext cx="0" cy="0"/>
          <a:chOff x="0" y="0"/>
          <a:chExt cx="0" cy="0"/>
        </a:xfrm>
      </p:grpSpPr>
      <p:sp>
        <p:nvSpPr>
          <p:cNvPr id="15" name="Rectangle 14"/>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9/17/2019</a:t>
            </a:fld>
            <a:endParaRPr lang="en-US" sz="933" dirty="0">
              <a:solidFill>
                <a:srgbClr val="FFFFFF"/>
              </a:solidFill>
            </a:endParaRPr>
          </a:p>
        </p:txBody>
      </p:sp>
      <p:sp>
        <p:nvSpPr>
          <p:cNvPr id="17"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sp>
        <p:nvSpPr>
          <p:cNvPr id="8"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chemeClr val="tx1"/>
                </a:solidFill>
              </a:defRPr>
            </a:lvl2pPr>
            <a:lvl3pPr marL="531271" indent="-228594">
              <a:spcBef>
                <a:spcPts val="800"/>
              </a:spcBef>
              <a:buClr>
                <a:srgbClr val="DB091C"/>
              </a:buClr>
              <a:buFont typeface="Arial" panose="020B0604020202020204" pitchFamily="34" charset="0"/>
              <a:buChar char="−"/>
              <a:defRPr sz="1867" baseline="0">
                <a:solidFill>
                  <a:schemeClr val="tx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0" name="Straight Connector 9"/>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1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Text Placeholder 6"/>
          <p:cNvSpPr>
            <a:spLocks noGrp="1"/>
          </p:cNvSpPr>
          <p:nvPr>
            <p:ph type="body" sz="quarter" idx="17" hasCustomPrompt="1"/>
          </p:nvPr>
        </p:nvSpPr>
        <p:spPr>
          <a:xfrm>
            <a:off x="299222" y="1051972"/>
            <a:ext cx="8343900" cy="2438400"/>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2745750201"/>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6096000"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5" name="Straight Connector 14"/>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9/17/2019</a:t>
            </a:fld>
            <a:endParaRPr lang="en-US" sz="933" dirty="0">
              <a:solidFill>
                <a:srgbClr val="FFFFFF"/>
              </a:solidFill>
            </a:endParaRPr>
          </a:p>
        </p:txBody>
      </p:sp>
      <p:sp>
        <p:nvSpPr>
          <p:cNvPr id="19"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0"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299222" y="1041401"/>
            <a:ext cx="8343900" cy="278027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3602798387"/>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1"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7" name="Straight Connector 16"/>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9/17/2019</a:t>
            </a:fld>
            <a:endParaRPr lang="en-US" sz="933" dirty="0">
              <a:solidFill>
                <a:srgbClr val="FFFFFF"/>
              </a:solidFill>
            </a:endParaRPr>
          </a:p>
        </p:txBody>
      </p:sp>
      <p:sp>
        <p:nvSpPr>
          <p:cNvPr id="20"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6420376" y="1032924"/>
            <a:ext cx="5432957" cy="2788749"/>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45018550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68">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Photo">
    <p:spTree>
      <p:nvGrpSpPr>
        <p:cNvPr id="1" name=""/>
        <p:cNvGrpSpPr/>
        <p:nvPr/>
      </p:nvGrpSpPr>
      <p:grpSpPr>
        <a:xfrm>
          <a:off x="0" y="0"/>
          <a:ext cx="0" cy="0"/>
          <a:chOff x="0" y="0"/>
          <a:chExt cx="0" cy="0"/>
        </a:xfrm>
      </p:grpSpPr>
      <p:sp>
        <p:nvSpPr>
          <p:cNvPr id="2" name="Rectangle 1"/>
          <p:cNvSpPr/>
          <p:nvPr userDrawn="1"/>
        </p:nvSpPr>
        <p:spPr>
          <a:xfrm>
            <a:off x="-1" y="1"/>
            <a:ext cx="12192001" cy="639054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chemeClr val="bg1"/>
              </a:buClr>
              <a:buFont typeface="Wingdings" panose="05000000000000000000" pitchFamily="2" charset="2"/>
              <a:buChar char="§"/>
              <a:defRPr sz="2400" baseline="0">
                <a:solidFill>
                  <a:schemeClr val="bg1"/>
                </a:solidFill>
              </a:defRPr>
            </a:lvl2pPr>
            <a:lvl3pPr marL="531271" indent="-228594">
              <a:spcBef>
                <a:spcPts val="800"/>
              </a:spcBef>
              <a:buClr>
                <a:schemeClr val="bg1"/>
              </a:buClr>
              <a:buFont typeface="Arial" panose="020B0604020202020204" pitchFamily="34" charset="0"/>
              <a:buChar char="−"/>
              <a:defRPr sz="1867" baseline="0">
                <a:solidFill>
                  <a:schemeClr val="bg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20" name="Straight Connector 19"/>
          <p:cNvCxnSpPr/>
          <p:nvPr userDrawn="1"/>
        </p:nvCxnSpPr>
        <p:spPr>
          <a:xfrm>
            <a:off x="0" y="795863"/>
            <a:ext cx="12192000" cy="0"/>
          </a:xfrm>
          <a:prstGeom prst="line">
            <a:avLst/>
          </a:prstGeom>
          <a:ln w="63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9/17/2019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4"/>
          <p:cNvSpPr>
            <a:spLocks noGrp="1"/>
          </p:cNvSpPr>
          <p:nvPr>
            <p:ph type="body" sz="quarter" idx="15" hasCustomPrompt="1"/>
          </p:nvPr>
        </p:nvSpPr>
        <p:spPr>
          <a:xfrm>
            <a:off x="298451" y="1023066"/>
            <a:ext cx="6817783" cy="253611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white"/>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white"/>
                </a:solidFill>
                <a:effectLst/>
                <a:uLnTx/>
                <a:uFillTx/>
                <a:latin typeface="+mn-lt"/>
                <a:ea typeface="+mn-ea"/>
                <a:cs typeface="+mn-cs"/>
              </a:rPr>
              <a:t>pt</a:t>
            </a:r>
            <a:r>
              <a:rPr kumimoji="0" lang="en-US" sz="2400" b="0" i="0" u="none" strike="noStrike" kern="1200" cap="none" spc="0" normalizeH="0" baseline="0" noProof="0" dirty="0">
                <a:ln>
                  <a:noFill/>
                </a:ln>
                <a:solidFill>
                  <a:prstClr val="white"/>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white"/>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white"/>
                </a:solidFill>
                <a:effectLst/>
                <a:uLnTx/>
                <a:uFillTx/>
                <a:latin typeface="+mn-lt"/>
                <a:ea typeface="+mn-ea"/>
                <a:cs typeface="+mn-cs"/>
              </a:rPr>
              <a:t>pt</a:t>
            </a:r>
            <a:r>
              <a:rPr kumimoji="0" lang="en-US" sz="1867" b="0" i="0" u="none" strike="noStrike" kern="1200" cap="none" spc="0" normalizeH="0" baseline="0" noProof="0" dirty="0">
                <a:ln>
                  <a:noFill/>
                </a:ln>
                <a:solidFill>
                  <a:prstClr val="white"/>
                </a:solidFill>
                <a:effectLst/>
                <a:uLnTx/>
                <a:uFillTx/>
                <a:latin typeface="+mn-lt"/>
                <a:ea typeface="+mn-ea"/>
                <a:cs typeface="+mn-cs"/>
              </a:rPr>
              <a:t> – Black</a:t>
            </a:r>
          </a:p>
        </p:txBody>
      </p:sp>
    </p:spTree>
    <p:extLst>
      <p:ext uri="{BB962C8B-B14F-4D97-AF65-F5344CB8AC3E}">
        <p14:creationId xmlns:p14="http://schemas.microsoft.com/office/powerpoint/2010/main" val="3169454505"/>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A4A99-97F5-7B48-8F45-08D365F976D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63F767-B518-8245-B251-7BA8F3FD026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823DB6-AD95-4F4D-9633-1838A58FD85C}"/>
              </a:ext>
            </a:extLst>
          </p:cNvPr>
          <p:cNvSpPr>
            <a:spLocks noGrp="1"/>
          </p:cNvSpPr>
          <p:nvPr>
            <p:ph type="dt" sz="half" idx="10"/>
          </p:nvPr>
        </p:nvSpPr>
        <p:spPr/>
        <p:txBody>
          <a:bodyPr/>
          <a:lstStyle/>
          <a:p>
            <a:fld id="{E3884C08-5F49-614C-BBD4-6EDD51FC4404}" type="datetimeFigureOut">
              <a:rPr lang="en-US" smtClean="0"/>
              <a:t>9/17/2019</a:t>
            </a:fld>
            <a:endParaRPr lang="en-US"/>
          </a:p>
        </p:txBody>
      </p:sp>
      <p:sp>
        <p:nvSpPr>
          <p:cNvPr id="5" name="Footer Placeholder 4">
            <a:extLst>
              <a:ext uri="{FF2B5EF4-FFF2-40B4-BE49-F238E27FC236}">
                <a16:creationId xmlns:a16="http://schemas.microsoft.com/office/drawing/2014/main" id="{3631BE4B-9543-4A43-BA4A-514DDD7CA7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EF0AD1-1EBE-B04D-9235-85C61217890C}"/>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3261691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0" y="0"/>
            <a:ext cx="12192000" cy="6313488"/>
          </a:xfrm>
          <a:prstGeom prst="rect">
            <a:avLst/>
          </a:prstGeom>
        </p:spPr>
        <p:txBody>
          <a:bodyPr vert="horz"/>
          <a:lstStyle>
            <a:lvl1pPr marL="0" indent="0">
              <a:buNone/>
              <a:defRPr/>
            </a:lvl1pPr>
          </a:lstStyle>
          <a:p>
            <a:endParaRPr lang="en-US" dirty="0"/>
          </a:p>
        </p:txBody>
      </p:sp>
      <p:sp>
        <p:nvSpPr>
          <p:cNvPr id="2" name="Title 1"/>
          <p:cNvSpPr>
            <a:spLocks noGrp="1"/>
          </p:cNvSpPr>
          <p:nvPr>
            <p:ph type="title" hasCustomPrompt="1"/>
          </p:nvPr>
        </p:nvSpPr>
        <p:spPr>
          <a:xfrm>
            <a:off x="293671" y="4274833"/>
            <a:ext cx="10972800" cy="1143000"/>
          </a:xfrm>
          <a:prstGeom prst="rect">
            <a:avLst/>
          </a:prstGeom>
        </p:spPr>
        <p:txBody>
          <a:bodyPr vert="horz"/>
          <a:lstStyle>
            <a:lvl1pPr algn="l">
              <a:defRPr sz="7200"/>
            </a:lvl1pPr>
          </a:lstStyle>
          <a:p>
            <a:pPr>
              <a:lnSpc>
                <a:spcPct val="80000"/>
              </a:lnSpc>
            </a:pPr>
            <a:r>
              <a:rPr lang="en-US" sz="5867" b="1" dirty="0">
                <a:solidFill>
                  <a:schemeClr val="bg1"/>
                </a:solidFill>
                <a:effectLst>
                  <a:outerShdw blurRad="50800" dist="38100" dir="2700000" algn="tl" rotWithShape="0">
                    <a:prstClr val="black">
                      <a:alpha val="40000"/>
                    </a:prstClr>
                  </a:outerShdw>
                </a:effectLst>
              </a:rPr>
              <a:t>“</a:t>
            </a:r>
            <a:r>
              <a:rPr lang="en-US" sz="4800" b="1" dirty="0">
                <a:solidFill>
                  <a:schemeClr val="bg1"/>
                </a:solidFill>
                <a:effectLst>
                  <a:outerShdw blurRad="50800" dist="38100" dir="2700000" algn="tl" rotWithShape="0">
                    <a:prstClr val="black">
                      <a:alpha val="40000"/>
                    </a:prstClr>
                  </a:outerShdw>
                </a:effectLst>
              </a:rPr>
              <a:t>This is an excellent location </a:t>
            </a:r>
            <a:br>
              <a:rPr lang="en-US" sz="4800" b="1" dirty="0">
                <a:solidFill>
                  <a:schemeClr val="bg1"/>
                </a:solidFill>
                <a:effectLst>
                  <a:outerShdw blurRad="50800" dist="38100" dir="2700000" algn="tl" rotWithShape="0">
                    <a:prstClr val="black">
                      <a:alpha val="40000"/>
                    </a:prstClr>
                  </a:outerShdw>
                </a:effectLst>
              </a:rPr>
            </a:br>
            <a:r>
              <a:rPr lang="en-US" sz="4800" b="1" dirty="0">
                <a:solidFill>
                  <a:schemeClr val="bg1"/>
                </a:solidFill>
                <a:effectLst>
                  <a:outerShdw blurRad="50800" dist="38100" dir="2700000" algn="tl" rotWithShape="0">
                    <a:prstClr val="black">
                      <a:alpha val="40000"/>
                    </a:prstClr>
                  </a:outerShdw>
                </a:effectLst>
              </a:rPr>
              <a:t>  for a quote.</a:t>
            </a:r>
            <a:r>
              <a:rPr lang="en-US" sz="5867" b="1" dirty="0">
                <a:solidFill>
                  <a:schemeClr val="bg1"/>
                </a:solidFill>
                <a:effectLst>
                  <a:outerShdw blurRad="50800" dist="38100" dir="2700000" algn="tl" rotWithShape="0">
                    <a:prstClr val="black">
                      <a:alpha val="40000"/>
                    </a:prstClr>
                  </a:outerShdw>
                </a:effectLst>
              </a:rPr>
              <a:t>”</a:t>
            </a:r>
          </a:p>
        </p:txBody>
      </p:sp>
      <p:sp>
        <p:nvSpPr>
          <p:cNvPr id="9" name="Rectangle 8"/>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9/17/2019</a:t>
            </a:fld>
            <a:endParaRPr lang="en-US" sz="933" dirty="0">
              <a:solidFill>
                <a:srgbClr val="FFFFFF"/>
              </a:solidFill>
            </a:endParaRPr>
          </a:p>
        </p:txBody>
      </p:sp>
      <p:sp>
        <p:nvSpPr>
          <p:cNvPr id="17"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8"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24418543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695349"/>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6" name="Title 1"/>
          <p:cNvSpPr txBox="1">
            <a:spLocks/>
          </p:cNvSpPr>
          <p:nvPr userDrawn="1"/>
        </p:nvSpPr>
        <p:spPr>
          <a:xfrm>
            <a:off x="285674" y="749447"/>
            <a:ext cx="11087801" cy="965420"/>
          </a:xfrm>
          <a:prstGeom prst="rect">
            <a:avLst/>
          </a:prstGeom>
          <a:ln>
            <a:noFill/>
          </a:ln>
        </p:spPr>
        <p:txBody>
          <a:bodyPr/>
          <a:lstStyle>
            <a:lvl1pPr algn="l" defTabSz="457200" rtl="0" eaLnBrk="1" latinLnBrk="0" hangingPunct="1">
              <a:spcBef>
                <a:spcPct val="0"/>
              </a:spcBef>
              <a:buNone/>
              <a:defRPr sz="5000" b="1" kern="1200" spc="0" baseline="0">
                <a:solidFill>
                  <a:srgbClr val="FFFFFF"/>
                </a:solidFill>
                <a:effectLst/>
                <a:latin typeface="Arial"/>
                <a:ea typeface="+mj-ea"/>
                <a:cs typeface="Arial"/>
              </a:defRPr>
            </a:lvl1pPr>
          </a:lstStyle>
          <a:p>
            <a:r>
              <a:rPr lang="en-US" sz="5333" b="1" dirty="0">
                <a:solidFill>
                  <a:srgbClr val="54585A"/>
                </a:solidFill>
              </a:rPr>
              <a:t>Divider Slide 1</a:t>
            </a:r>
            <a:br>
              <a:rPr lang="en-US" sz="5333" b="1" dirty="0">
                <a:solidFill>
                  <a:srgbClr val="54585A"/>
                </a:solidFill>
              </a:rPr>
            </a:br>
            <a:r>
              <a:rPr lang="en-US" sz="5333" b="1" dirty="0">
                <a:solidFill>
                  <a:srgbClr val="54585A"/>
                </a:solidFill>
              </a:rPr>
              <a:t>Two Lines Max</a:t>
            </a:r>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9/17/2019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206939805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8" name="Rectangle 7"/>
          <p:cNvSpPr/>
          <p:nvPr userDrawn="1"/>
        </p:nvSpPr>
        <p:spPr>
          <a:xfrm>
            <a:off x="0" y="1"/>
            <a:ext cx="12192000" cy="6372224"/>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9/17/2019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39115513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8" name="Rectangle 7"/>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9/17/2019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79165926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54585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5" name="Picture 4"/>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499088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D6001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90501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4A44F-2AE8-DB4D-8FEF-D1A5A7A957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580B49-65F6-5E4B-8CED-F0452406D2C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BBFB977-4060-FD46-838B-B263144CA7B8}"/>
              </a:ext>
            </a:extLst>
          </p:cNvPr>
          <p:cNvSpPr>
            <a:spLocks noGrp="1"/>
          </p:cNvSpPr>
          <p:nvPr>
            <p:ph type="dt" sz="half" idx="10"/>
          </p:nvPr>
        </p:nvSpPr>
        <p:spPr/>
        <p:txBody>
          <a:bodyPr/>
          <a:lstStyle/>
          <a:p>
            <a:fld id="{E3884C08-5F49-614C-BBD4-6EDD51FC4404}" type="datetimeFigureOut">
              <a:rPr lang="en-US" smtClean="0"/>
              <a:t>9/17/2019</a:t>
            </a:fld>
            <a:endParaRPr lang="en-US"/>
          </a:p>
        </p:txBody>
      </p:sp>
      <p:sp>
        <p:nvSpPr>
          <p:cNvPr id="5" name="Footer Placeholder 4">
            <a:extLst>
              <a:ext uri="{FF2B5EF4-FFF2-40B4-BE49-F238E27FC236}">
                <a16:creationId xmlns:a16="http://schemas.microsoft.com/office/drawing/2014/main" id="{51088C57-896E-0A43-B74D-170F013DA3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65EF11-7757-1048-AA2E-8D9B03A6D1E1}"/>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776975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8975B-80E9-C546-A540-EE79C48A5D6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8AD97D-6942-9046-A4C1-241A4696CD3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8C5B4E-9553-8644-B4D4-12D6084273A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7AD483-51D9-F14D-8956-784BE430EFFB}"/>
              </a:ext>
            </a:extLst>
          </p:cNvPr>
          <p:cNvSpPr>
            <a:spLocks noGrp="1"/>
          </p:cNvSpPr>
          <p:nvPr>
            <p:ph type="dt" sz="half" idx="10"/>
          </p:nvPr>
        </p:nvSpPr>
        <p:spPr/>
        <p:txBody>
          <a:bodyPr/>
          <a:lstStyle/>
          <a:p>
            <a:fld id="{E3884C08-5F49-614C-BBD4-6EDD51FC4404}" type="datetimeFigureOut">
              <a:rPr lang="en-US" smtClean="0"/>
              <a:t>9/17/2019</a:t>
            </a:fld>
            <a:endParaRPr lang="en-US"/>
          </a:p>
        </p:txBody>
      </p:sp>
      <p:sp>
        <p:nvSpPr>
          <p:cNvPr id="6" name="Footer Placeholder 5">
            <a:extLst>
              <a:ext uri="{FF2B5EF4-FFF2-40B4-BE49-F238E27FC236}">
                <a16:creationId xmlns:a16="http://schemas.microsoft.com/office/drawing/2014/main" id="{53EDCB47-6889-4840-96A9-F6D825E1FF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B54255-95EA-A24E-9F8E-CCFB696828BB}"/>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328572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89F01-1DA9-3242-B834-747264F89B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E7BDBCC-89CF-5B4A-8DA4-9EE0A216BA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4E1776F-8D24-F047-AAAF-89142BE47BB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62C672A-D4CA-9744-BCF8-AFA0C23518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B4150CC-C05E-804F-BF15-BDF3509A149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B8AAFD2-83E4-7642-B3C5-9F86E826C609}"/>
              </a:ext>
            </a:extLst>
          </p:cNvPr>
          <p:cNvSpPr>
            <a:spLocks noGrp="1"/>
          </p:cNvSpPr>
          <p:nvPr>
            <p:ph type="dt" sz="half" idx="10"/>
          </p:nvPr>
        </p:nvSpPr>
        <p:spPr/>
        <p:txBody>
          <a:bodyPr/>
          <a:lstStyle/>
          <a:p>
            <a:fld id="{E3884C08-5F49-614C-BBD4-6EDD51FC4404}" type="datetimeFigureOut">
              <a:rPr lang="en-US" smtClean="0"/>
              <a:t>9/17/2019</a:t>
            </a:fld>
            <a:endParaRPr lang="en-US"/>
          </a:p>
        </p:txBody>
      </p:sp>
      <p:sp>
        <p:nvSpPr>
          <p:cNvPr id="8" name="Footer Placeholder 7">
            <a:extLst>
              <a:ext uri="{FF2B5EF4-FFF2-40B4-BE49-F238E27FC236}">
                <a16:creationId xmlns:a16="http://schemas.microsoft.com/office/drawing/2014/main" id="{AD613553-7A65-B345-AF9C-AC13C2A1F73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E60044E-EB6B-9F46-8E84-C294D0A5AFFC}"/>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3922507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42BE8-4DF8-DE46-8791-EF3BD9C0B75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D5CB81A-37F1-DE40-B31C-6AD94414DFF1}"/>
              </a:ext>
            </a:extLst>
          </p:cNvPr>
          <p:cNvSpPr>
            <a:spLocks noGrp="1"/>
          </p:cNvSpPr>
          <p:nvPr>
            <p:ph type="dt" sz="half" idx="10"/>
          </p:nvPr>
        </p:nvSpPr>
        <p:spPr/>
        <p:txBody>
          <a:bodyPr/>
          <a:lstStyle/>
          <a:p>
            <a:fld id="{E3884C08-5F49-614C-BBD4-6EDD51FC4404}" type="datetimeFigureOut">
              <a:rPr lang="en-US" smtClean="0"/>
              <a:t>9/17/2019</a:t>
            </a:fld>
            <a:endParaRPr lang="en-US"/>
          </a:p>
        </p:txBody>
      </p:sp>
      <p:sp>
        <p:nvSpPr>
          <p:cNvPr id="4" name="Footer Placeholder 3">
            <a:extLst>
              <a:ext uri="{FF2B5EF4-FFF2-40B4-BE49-F238E27FC236}">
                <a16:creationId xmlns:a16="http://schemas.microsoft.com/office/drawing/2014/main" id="{B5FCC2DE-8F26-EF4C-8652-7D0E25D073D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062AD46-EBB6-E644-A12B-B0775E38B2DC}"/>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35534981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C86E8D-1AA3-2B4F-A5FE-CB076006674F}"/>
              </a:ext>
            </a:extLst>
          </p:cNvPr>
          <p:cNvSpPr>
            <a:spLocks noGrp="1"/>
          </p:cNvSpPr>
          <p:nvPr>
            <p:ph type="dt" sz="half" idx="10"/>
          </p:nvPr>
        </p:nvSpPr>
        <p:spPr/>
        <p:txBody>
          <a:bodyPr/>
          <a:lstStyle/>
          <a:p>
            <a:fld id="{E3884C08-5F49-614C-BBD4-6EDD51FC4404}" type="datetimeFigureOut">
              <a:rPr lang="en-US" smtClean="0"/>
              <a:t>9/17/2019</a:t>
            </a:fld>
            <a:endParaRPr lang="en-US"/>
          </a:p>
        </p:txBody>
      </p:sp>
      <p:sp>
        <p:nvSpPr>
          <p:cNvPr id="3" name="Footer Placeholder 2">
            <a:extLst>
              <a:ext uri="{FF2B5EF4-FFF2-40B4-BE49-F238E27FC236}">
                <a16:creationId xmlns:a16="http://schemas.microsoft.com/office/drawing/2014/main" id="{CB758427-BAAC-3748-8544-D07174FF2EE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A19817A-9C04-1E46-B710-D4F5C92BDCA1}"/>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784179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9B342-9399-1B47-BE01-7CBE241264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953F80-E8D8-9147-B745-DA68CEB2567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875AD90-0B55-AA43-BD4E-A8AFCCAD2B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37C751-1653-1841-B0D4-A131C1CBE467}"/>
              </a:ext>
            </a:extLst>
          </p:cNvPr>
          <p:cNvSpPr>
            <a:spLocks noGrp="1"/>
          </p:cNvSpPr>
          <p:nvPr>
            <p:ph type="dt" sz="half" idx="10"/>
          </p:nvPr>
        </p:nvSpPr>
        <p:spPr/>
        <p:txBody>
          <a:bodyPr/>
          <a:lstStyle/>
          <a:p>
            <a:fld id="{E3884C08-5F49-614C-BBD4-6EDD51FC4404}" type="datetimeFigureOut">
              <a:rPr lang="en-US" smtClean="0"/>
              <a:t>9/17/2019</a:t>
            </a:fld>
            <a:endParaRPr lang="en-US"/>
          </a:p>
        </p:txBody>
      </p:sp>
      <p:sp>
        <p:nvSpPr>
          <p:cNvPr id="6" name="Footer Placeholder 5">
            <a:extLst>
              <a:ext uri="{FF2B5EF4-FFF2-40B4-BE49-F238E27FC236}">
                <a16:creationId xmlns:a16="http://schemas.microsoft.com/office/drawing/2014/main" id="{E5736C0B-EEE4-FA43-87AF-5863A5EC24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BD42FD-C0AD-4A41-AA00-3B8BE068C4C4}"/>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579656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1B409-E393-1F44-B684-22043D2F56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304C7AE-FDF2-B845-BDFA-8B659E5323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B56CA98-2D7D-7647-B7E6-BB1C10E7C5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69EE64D-A01B-114D-86B4-158EC7B08E59}"/>
              </a:ext>
            </a:extLst>
          </p:cNvPr>
          <p:cNvSpPr>
            <a:spLocks noGrp="1"/>
          </p:cNvSpPr>
          <p:nvPr>
            <p:ph type="dt" sz="half" idx="10"/>
          </p:nvPr>
        </p:nvSpPr>
        <p:spPr/>
        <p:txBody>
          <a:bodyPr/>
          <a:lstStyle/>
          <a:p>
            <a:fld id="{E3884C08-5F49-614C-BBD4-6EDD51FC4404}" type="datetimeFigureOut">
              <a:rPr lang="en-US" smtClean="0"/>
              <a:t>9/17/2019</a:t>
            </a:fld>
            <a:endParaRPr lang="en-US"/>
          </a:p>
        </p:txBody>
      </p:sp>
      <p:sp>
        <p:nvSpPr>
          <p:cNvPr id="6" name="Footer Placeholder 5">
            <a:extLst>
              <a:ext uri="{FF2B5EF4-FFF2-40B4-BE49-F238E27FC236}">
                <a16:creationId xmlns:a16="http://schemas.microsoft.com/office/drawing/2014/main" id="{29A1C557-4E0C-9C44-BE91-3FCC88E352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36E834-0536-1149-9BFA-7EE4FBD8017F}"/>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40937273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883D405-D02A-7440-843A-33A3BCC96C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C138F7F-5D48-2647-BF0D-4E2A8AF4AB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92424F-DEE6-AC4F-B4A0-BE7D66FFB2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884C08-5F49-614C-BBD4-6EDD51FC4404}" type="datetimeFigureOut">
              <a:rPr lang="en-US" smtClean="0"/>
              <a:t>9/17/2019</a:t>
            </a:fld>
            <a:endParaRPr lang="en-US"/>
          </a:p>
        </p:txBody>
      </p:sp>
      <p:sp>
        <p:nvSpPr>
          <p:cNvPr id="5" name="Footer Placeholder 4">
            <a:extLst>
              <a:ext uri="{FF2B5EF4-FFF2-40B4-BE49-F238E27FC236}">
                <a16:creationId xmlns:a16="http://schemas.microsoft.com/office/drawing/2014/main" id="{F5315B93-1C77-2B46-BAC4-EEF29D5A17E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3DC1B56-16A5-784D-B243-2C20E4484A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454F4E-C579-664A-B12E-B5BB8E8086E8}" type="slidenum">
              <a:rPr lang="en-US" smtClean="0"/>
              <a:t>‹#›</a:t>
            </a:fld>
            <a:endParaRPr lang="en-US"/>
          </a:p>
        </p:txBody>
      </p:sp>
    </p:spTree>
    <p:extLst>
      <p:ext uri="{BB962C8B-B14F-4D97-AF65-F5344CB8AC3E}">
        <p14:creationId xmlns:p14="http://schemas.microsoft.com/office/powerpoint/2010/main" val="6246343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021597"/>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Lst>
  <p:hf hdr="0"/>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docs.python.org/3/reference/lexical_analysis.html#f-strings"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335229" y="4954385"/>
            <a:ext cx="11087801" cy="609435"/>
          </a:xfrm>
        </p:spPr>
        <p:txBody>
          <a:bodyPr/>
          <a:lstStyle/>
          <a:p>
            <a:r>
              <a:rPr lang="en-US" dirty="0"/>
              <a:t>DEPARTMENT OF COMPUTER SCIENCE     |    </a:t>
            </a:r>
            <a:r>
              <a:rPr lang="en-US" dirty="0" smtClean="0"/>
              <a:t>09/17/2019</a:t>
            </a:r>
            <a:endParaRPr lang="en-US" dirty="0"/>
          </a:p>
          <a:p>
            <a:endParaRPr lang="en-US" dirty="0"/>
          </a:p>
        </p:txBody>
      </p:sp>
      <p:sp>
        <p:nvSpPr>
          <p:cNvPr id="2" name="Title 1"/>
          <p:cNvSpPr>
            <a:spLocks noGrp="1"/>
          </p:cNvSpPr>
          <p:nvPr>
            <p:ph type="ctrTitle"/>
          </p:nvPr>
        </p:nvSpPr>
        <p:spPr>
          <a:xfrm>
            <a:off x="288430" y="1903616"/>
            <a:ext cx="11087801" cy="1972157"/>
          </a:xfrm>
        </p:spPr>
        <p:txBody>
          <a:bodyPr/>
          <a:lstStyle/>
          <a:p>
            <a:r>
              <a:rPr lang="en-US" dirty="0"/>
              <a:t>Lecture </a:t>
            </a:r>
            <a:r>
              <a:rPr lang="en-US" dirty="0" smtClean="0"/>
              <a:t>5: </a:t>
            </a:r>
            <a:r>
              <a:rPr lang="en-US" dirty="0"/>
              <a:t>Introduction to Computer Programming Course - CS1010</a:t>
            </a:r>
          </a:p>
        </p:txBody>
      </p:sp>
    </p:spTree>
    <p:extLst>
      <p:ext uri="{BB962C8B-B14F-4D97-AF65-F5344CB8AC3E}">
        <p14:creationId xmlns:p14="http://schemas.microsoft.com/office/powerpoint/2010/main" val="1011807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FC30C-0F72-FC4D-AD16-923E5B846315}"/>
              </a:ext>
            </a:extLst>
          </p:cNvPr>
          <p:cNvSpPr>
            <a:spLocks noGrp="1"/>
          </p:cNvSpPr>
          <p:nvPr>
            <p:ph type="title"/>
          </p:nvPr>
        </p:nvSpPr>
        <p:spPr>
          <a:xfrm>
            <a:off x="838200" y="365125"/>
            <a:ext cx="10515600" cy="817499"/>
          </a:xfrm>
        </p:spPr>
        <p:txBody>
          <a:bodyPr/>
          <a:lstStyle/>
          <a:p>
            <a:r>
              <a:rPr lang="en-US" dirty="0"/>
              <a:t>Strings (Continued)</a:t>
            </a:r>
          </a:p>
        </p:txBody>
      </p:sp>
      <p:sp>
        <p:nvSpPr>
          <p:cNvPr id="3" name="Content Placeholder 2">
            <a:extLst>
              <a:ext uri="{FF2B5EF4-FFF2-40B4-BE49-F238E27FC236}">
                <a16:creationId xmlns:a16="http://schemas.microsoft.com/office/drawing/2014/main" id="{3AB146AF-6B10-3848-90FF-61B6B4C3253B}"/>
              </a:ext>
            </a:extLst>
          </p:cNvPr>
          <p:cNvSpPr>
            <a:spLocks noGrp="1"/>
          </p:cNvSpPr>
          <p:nvPr>
            <p:ph idx="1"/>
          </p:nvPr>
        </p:nvSpPr>
        <p:spPr>
          <a:xfrm>
            <a:off x="838200" y="1389888"/>
            <a:ext cx="10515600" cy="5102987"/>
          </a:xfrm>
        </p:spPr>
        <p:txBody>
          <a:bodyPr>
            <a:normAutofit/>
          </a:bodyPr>
          <a:lstStyle/>
          <a:p>
            <a:r>
              <a:rPr lang="en-US" dirty="0"/>
              <a:t>Manipulating String elements</a:t>
            </a:r>
          </a:p>
          <a:p>
            <a:r>
              <a:rPr lang="en-US" dirty="0"/>
              <a:t>Python strings are "immutable" which means a string can never be changed once created. Use + between two strings to put them together to make a larger string</a:t>
            </a:r>
          </a:p>
          <a:p>
            <a:pPr lvl="1"/>
            <a:r>
              <a:rPr lang="en-US" dirty="0"/>
              <a:t>s = 'Hello’ </a:t>
            </a:r>
          </a:p>
          <a:p>
            <a:pPr lvl="1"/>
            <a:r>
              <a:rPr lang="en-US" dirty="0"/>
              <a:t>t = 'Hello' + ' hi!’   </a:t>
            </a:r>
          </a:p>
          <a:p>
            <a:pPr lvl="1"/>
            <a:r>
              <a:rPr lang="en-US" dirty="0"/>
              <a:t>print(t)</a:t>
            </a:r>
          </a:p>
          <a:p>
            <a:r>
              <a:rPr lang="en-US" dirty="0"/>
              <a:t>Python has a built-in string class named "</a:t>
            </a:r>
            <a:r>
              <a:rPr lang="en-US" dirty="0" err="1"/>
              <a:t>str</a:t>
            </a:r>
            <a:r>
              <a:rPr lang="en-US" dirty="0"/>
              <a:t>" with many features</a:t>
            </a:r>
            <a:br>
              <a:rPr lang="en-US" dirty="0"/>
            </a:br>
            <a:endParaRPr lang="en-US" dirty="0"/>
          </a:p>
        </p:txBody>
      </p:sp>
    </p:spTree>
    <p:extLst>
      <p:ext uri="{BB962C8B-B14F-4D97-AF65-F5344CB8AC3E}">
        <p14:creationId xmlns:p14="http://schemas.microsoft.com/office/powerpoint/2010/main" val="8201667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17133-1D79-4C4B-BAB6-858CAB3DBE1D}"/>
              </a:ext>
            </a:extLst>
          </p:cNvPr>
          <p:cNvSpPr>
            <a:spLocks noGrp="1"/>
          </p:cNvSpPr>
          <p:nvPr>
            <p:ph type="title"/>
          </p:nvPr>
        </p:nvSpPr>
        <p:spPr/>
        <p:txBody>
          <a:bodyPr/>
          <a:lstStyle/>
          <a:p>
            <a:r>
              <a:rPr lang="en-US" dirty="0"/>
              <a:t>Indexing in Strings</a:t>
            </a:r>
          </a:p>
        </p:txBody>
      </p:sp>
      <p:sp>
        <p:nvSpPr>
          <p:cNvPr id="3" name="Content Placeholder 2">
            <a:extLst>
              <a:ext uri="{FF2B5EF4-FFF2-40B4-BE49-F238E27FC236}">
                <a16:creationId xmlns:a16="http://schemas.microsoft.com/office/drawing/2014/main" id="{74669A8C-8CB4-2548-B405-C822120D477B}"/>
              </a:ext>
            </a:extLst>
          </p:cNvPr>
          <p:cNvSpPr>
            <a:spLocks noGrp="1"/>
          </p:cNvSpPr>
          <p:nvPr>
            <p:ph idx="1"/>
          </p:nvPr>
        </p:nvSpPr>
        <p:spPr/>
        <p:txBody>
          <a:bodyPr/>
          <a:lstStyle/>
          <a:p>
            <a:r>
              <a:rPr lang="en-US" dirty="0"/>
              <a:t>Characters within a string are numbered starting with 0 </a:t>
            </a:r>
          </a:p>
          <a:p>
            <a:r>
              <a:rPr lang="en-US" dirty="0"/>
              <a:t>For example, s= ‘Table’</a:t>
            </a:r>
          </a:p>
          <a:p>
            <a:pPr lvl="1"/>
            <a:r>
              <a:rPr lang="en-US" dirty="0"/>
              <a:t>s[0]  ‘T’ </a:t>
            </a:r>
          </a:p>
          <a:p>
            <a:pPr lvl="1"/>
            <a:r>
              <a:rPr lang="en-US" dirty="0"/>
              <a:t>s[1]   ‘a’ </a:t>
            </a:r>
          </a:p>
          <a:p>
            <a:pPr lvl="1"/>
            <a:r>
              <a:rPr lang="en-US" dirty="0"/>
              <a:t>s[4]   ‘e' -- last char is at length-1  (</a:t>
            </a:r>
            <a:r>
              <a:rPr lang="en-US" dirty="0" err="1"/>
              <a:t>len</a:t>
            </a:r>
            <a:r>
              <a:rPr lang="en-US" dirty="0"/>
              <a:t>(s)-1)</a:t>
            </a:r>
          </a:p>
          <a:p>
            <a:pPr lvl="1"/>
            <a:r>
              <a:rPr lang="en-US" dirty="0"/>
              <a:t>s[5]    ## ERROR, index out of bounds  OR ﻿string index out of range</a:t>
            </a:r>
          </a:p>
          <a:p>
            <a:r>
              <a:rPr lang="en-US" dirty="0"/>
              <a:t>Reverse index: s[1] == s[-4]; s[2] ==s[-3]…last element will be s[-1], -2 is the next to last, and so on.</a:t>
            </a:r>
          </a:p>
          <a:p>
            <a:endParaRPr lang="en-US" dirty="0"/>
          </a:p>
        </p:txBody>
      </p:sp>
    </p:spTree>
    <p:extLst>
      <p:ext uri="{BB962C8B-B14F-4D97-AF65-F5344CB8AC3E}">
        <p14:creationId xmlns:p14="http://schemas.microsoft.com/office/powerpoint/2010/main" val="43166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30592-EFF9-304E-A53A-6AE0DE1D6BE3}"/>
              </a:ext>
            </a:extLst>
          </p:cNvPr>
          <p:cNvSpPr>
            <a:spLocks noGrp="1"/>
          </p:cNvSpPr>
          <p:nvPr>
            <p:ph type="title"/>
          </p:nvPr>
        </p:nvSpPr>
        <p:spPr/>
        <p:txBody>
          <a:bodyPr/>
          <a:lstStyle/>
          <a:p>
            <a:r>
              <a:rPr lang="en-US" dirty="0"/>
              <a:t>Slicing in Strings</a:t>
            </a:r>
          </a:p>
        </p:txBody>
      </p:sp>
      <p:sp>
        <p:nvSpPr>
          <p:cNvPr id="3" name="Content Placeholder 2">
            <a:extLst>
              <a:ext uri="{FF2B5EF4-FFF2-40B4-BE49-F238E27FC236}">
                <a16:creationId xmlns:a16="http://schemas.microsoft.com/office/drawing/2014/main" id="{80F9B3D3-5DE9-E646-847E-B99CE277584C}"/>
              </a:ext>
            </a:extLst>
          </p:cNvPr>
          <p:cNvSpPr>
            <a:spLocks noGrp="1"/>
          </p:cNvSpPr>
          <p:nvPr>
            <p:ph idx="1"/>
          </p:nvPr>
        </p:nvSpPr>
        <p:spPr/>
        <p:txBody>
          <a:bodyPr>
            <a:normAutofit lnSpcReduction="10000"/>
          </a:bodyPr>
          <a:lstStyle/>
          <a:p>
            <a:r>
              <a:rPr lang="en-US" dirty="0"/>
              <a:t>A "slice" in Python is way of referring/pointing to sub-parts of a string. </a:t>
            </a:r>
          </a:p>
          <a:p>
            <a:r>
              <a:rPr lang="en-US" dirty="0"/>
              <a:t>The syntax is </a:t>
            </a:r>
            <a:r>
              <a:rPr lang="en-US" b="1" dirty="0"/>
              <a:t>s[</a:t>
            </a:r>
            <a:r>
              <a:rPr lang="en-US" b="1" dirty="0" err="1"/>
              <a:t>i:j</a:t>
            </a:r>
            <a:r>
              <a:rPr lang="en-US" b="1" dirty="0"/>
              <a:t>]</a:t>
            </a:r>
            <a:r>
              <a:rPr lang="en-US" dirty="0"/>
              <a:t>meaning the substring starting at index </a:t>
            </a:r>
            <a:r>
              <a:rPr lang="en-US" dirty="0" err="1"/>
              <a:t>i</a:t>
            </a:r>
            <a:r>
              <a:rPr lang="en-US" dirty="0"/>
              <a:t>, running up to but not including index j.</a:t>
            </a:r>
          </a:p>
          <a:p>
            <a:r>
              <a:rPr lang="en-US" dirty="0"/>
              <a:t>Complete syntax for slicing is:</a:t>
            </a:r>
          </a:p>
          <a:p>
            <a:pPr lvl="1"/>
            <a:r>
              <a:rPr lang="en-US" dirty="0"/>
              <a:t>[</a:t>
            </a:r>
            <a:r>
              <a:rPr lang="en-US" dirty="0" err="1"/>
              <a:t>begin:stop:step</a:t>
            </a:r>
            <a:r>
              <a:rPr lang="en-US" dirty="0"/>
              <a:t>]</a:t>
            </a:r>
          </a:p>
          <a:p>
            <a:pPr lvl="1"/>
            <a:r>
              <a:rPr lang="en-US" dirty="0"/>
              <a:t>‘begin’ is the numerical index where you will start slicing</a:t>
            </a:r>
          </a:p>
          <a:p>
            <a:pPr lvl="1"/>
            <a:r>
              <a:rPr lang="en-US" dirty="0"/>
              <a:t>‘stop’ is the index where you will go up to</a:t>
            </a:r>
          </a:p>
          <a:p>
            <a:pPr lvl="1"/>
            <a:r>
              <a:rPr lang="en-US" dirty="0"/>
              <a:t>‘step’ size of the jump you take</a:t>
            </a:r>
          </a:p>
          <a:p>
            <a:r>
              <a:rPr lang="en-US" dirty="0"/>
              <a:t>Let’s practice in Spyder</a:t>
            </a:r>
            <a:br>
              <a:rPr lang="en-US" dirty="0"/>
            </a:br>
            <a:endParaRPr lang="en-US" dirty="0"/>
          </a:p>
        </p:txBody>
      </p:sp>
    </p:spTree>
    <p:extLst>
      <p:ext uri="{BB962C8B-B14F-4D97-AF65-F5344CB8AC3E}">
        <p14:creationId xmlns:p14="http://schemas.microsoft.com/office/powerpoint/2010/main" val="4639877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Concatenation</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41924249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Replication</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7183641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72E2E-8BC7-0E41-BF29-C6D9A2592B1B}"/>
              </a:ext>
            </a:extLst>
          </p:cNvPr>
          <p:cNvSpPr>
            <a:spLocks noGrp="1"/>
          </p:cNvSpPr>
          <p:nvPr>
            <p:ph type="title"/>
          </p:nvPr>
        </p:nvSpPr>
        <p:spPr/>
        <p:txBody>
          <a:bodyPr/>
          <a:lstStyle/>
          <a:p>
            <a:r>
              <a:rPr lang="en-US" dirty="0"/>
              <a:t>Basic Built in </a:t>
            </a:r>
            <a:r>
              <a:rPr lang="en-US" dirty="0">
                <a:solidFill>
                  <a:srgbClr val="FF0000"/>
                </a:solidFill>
              </a:rPr>
              <a:t>Methods</a:t>
            </a:r>
          </a:p>
        </p:txBody>
      </p:sp>
      <p:sp>
        <p:nvSpPr>
          <p:cNvPr id="3" name="Content Placeholder 2">
            <a:extLst>
              <a:ext uri="{FF2B5EF4-FFF2-40B4-BE49-F238E27FC236}">
                <a16:creationId xmlns:a16="http://schemas.microsoft.com/office/drawing/2014/main" id="{910E5EFC-EB67-E247-93D7-BE4C50F165A9}"/>
              </a:ext>
            </a:extLst>
          </p:cNvPr>
          <p:cNvSpPr>
            <a:spLocks noGrp="1"/>
          </p:cNvSpPr>
          <p:nvPr>
            <p:ph idx="1"/>
          </p:nvPr>
        </p:nvSpPr>
        <p:spPr/>
        <p:txBody>
          <a:bodyPr/>
          <a:lstStyle/>
          <a:p>
            <a:r>
              <a:rPr lang="en-US" dirty="0"/>
              <a:t>Objects in Python have built-in methods. </a:t>
            </a:r>
          </a:p>
          <a:p>
            <a:r>
              <a:rPr lang="en-US" dirty="0"/>
              <a:t>These methods are programs inside the object that can perform actions on the object.</a:t>
            </a:r>
          </a:p>
          <a:p>
            <a:r>
              <a:rPr lang="en-US" dirty="0"/>
              <a:t>We call methods with a period and then the method name. Methods are in the form:</a:t>
            </a:r>
          </a:p>
          <a:p>
            <a:pPr lvl="1"/>
            <a:r>
              <a:rPr lang="en-US" dirty="0" err="1"/>
              <a:t>object.method</a:t>
            </a:r>
            <a:r>
              <a:rPr lang="en-US" dirty="0"/>
              <a:t>(parameters)</a:t>
            </a:r>
          </a:p>
          <a:p>
            <a:r>
              <a:rPr lang="en-US" dirty="0"/>
              <a:t>Where parameters are extra arguments we can pass into the method. </a:t>
            </a:r>
            <a:r>
              <a:rPr lang="en-US" dirty="0">
                <a:solidFill>
                  <a:srgbClr val="FF0000"/>
                </a:solidFill>
              </a:rPr>
              <a:t>Don't worry if the details don't make 100% sense right now. Later on we will be creating our own objects and functions!</a:t>
            </a:r>
          </a:p>
          <a:p>
            <a:endParaRPr lang="en-US" dirty="0"/>
          </a:p>
        </p:txBody>
      </p:sp>
    </p:spTree>
    <p:extLst>
      <p:ext uri="{BB962C8B-B14F-4D97-AF65-F5344CB8AC3E}">
        <p14:creationId xmlns:p14="http://schemas.microsoft.com/office/powerpoint/2010/main" val="5800747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Important methods</a:t>
            </a:r>
            <a:endParaRPr lang="en-US" dirty="0"/>
          </a:p>
        </p:txBody>
      </p:sp>
      <p:sp>
        <p:nvSpPr>
          <p:cNvPr id="3" name="Content Placeholder 2"/>
          <p:cNvSpPr>
            <a:spLocks noGrp="1"/>
          </p:cNvSpPr>
          <p:nvPr>
            <p:ph idx="1"/>
          </p:nvPr>
        </p:nvSpPr>
        <p:spPr/>
        <p:txBody>
          <a:bodyPr/>
          <a:lstStyle/>
          <a:p>
            <a:r>
              <a:rPr lang="en-US" dirty="0" err="1" smtClean="0"/>
              <a:t>variable.find</a:t>
            </a:r>
            <a:r>
              <a:rPr lang="en-US" dirty="0" smtClean="0"/>
              <a:t>()</a:t>
            </a:r>
          </a:p>
          <a:p>
            <a:r>
              <a:rPr lang="en-US" dirty="0" err="1" smtClean="0"/>
              <a:t>variable.lower</a:t>
            </a:r>
            <a:r>
              <a:rPr lang="en-US" dirty="0" smtClean="0"/>
              <a:t>()</a:t>
            </a:r>
          </a:p>
          <a:p>
            <a:r>
              <a:rPr lang="en-US" dirty="0" err="1"/>
              <a:t>v</a:t>
            </a:r>
            <a:r>
              <a:rPr lang="en-US" dirty="0" err="1" smtClean="0"/>
              <a:t>ariable.upper</a:t>
            </a:r>
            <a:r>
              <a:rPr lang="en-US" dirty="0" smtClean="0"/>
              <a:t>()</a:t>
            </a:r>
          </a:p>
          <a:p>
            <a:r>
              <a:rPr lang="en-US" dirty="0" err="1"/>
              <a:t>v</a:t>
            </a:r>
            <a:r>
              <a:rPr lang="en-US" dirty="0" err="1" smtClean="0"/>
              <a:t>ariable.captalize</a:t>
            </a:r>
            <a:r>
              <a:rPr lang="en-US" dirty="0" smtClean="0"/>
              <a:t>()</a:t>
            </a:r>
          </a:p>
          <a:p>
            <a:r>
              <a:rPr lang="en-US" dirty="0" err="1"/>
              <a:t>v</a:t>
            </a:r>
            <a:r>
              <a:rPr lang="en-US" dirty="0" err="1" smtClean="0"/>
              <a:t>ariable.title</a:t>
            </a:r>
            <a:r>
              <a:rPr lang="en-US" dirty="0" smtClean="0"/>
              <a:t>()</a:t>
            </a:r>
          </a:p>
          <a:p>
            <a:r>
              <a:rPr lang="en-US" dirty="0" err="1"/>
              <a:t>v</a:t>
            </a:r>
            <a:r>
              <a:rPr lang="en-US" dirty="0" err="1" smtClean="0"/>
              <a:t>ariable.find</a:t>
            </a:r>
            <a:r>
              <a:rPr lang="en-US" dirty="0" smtClean="0"/>
              <a:t>()</a:t>
            </a:r>
          </a:p>
          <a:p>
            <a:r>
              <a:rPr lang="en-US" dirty="0" err="1"/>
              <a:t>v</a:t>
            </a:r>
            <a:r>
              <a:rPr lang="en-US" dirty="0" err="1" smtClean="0"/>
              <a:t>ariable.count</a:t>
            </a:r>
            <a:r>
              <a:rPr lang="en-US" dirty="0" smtClean="0"/>
              <a:t>()</a:t>
            </a:r>
          </a:p>
          <a:p>
            <a:r>
              <a:rPr lang="en-US" dirty="0" err="1"/>
              <a:t>v</a:t>
            </a:r>
            <a:r>
              <a:rPr lang="en-US" smtClean="0"/>
              <a:t>ariable.replace</a:t>
            </a:r>
            <a:r>
              <a:rPr lang="en-US" dirty="0" smtClean="0"/>
              <a:t>()</a:t>
            </a:r>
            <a:endParaRPr lang="en-US" dirty="0" smtClean="0"/>
          </a:p>
          <a:p>
            <a:endParaRPr lang="en-US" dirty="0"/>
          </a:p>
        </p:txBody>
      </p:sp>
    </p:spTree>
    <p:extLst>
      <p:ext uri="{BB962C8B-B14F-4D97-AF65-F5344CB8AC3E}">
        <p14:creationId xmlns:p14="http://schemas.microsoft.com/office/powerpoint/2010/main" val="30951856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860BD-A2D5-3448-8BC8-3646B770C1EB}"/>
              </a:ext>
            </a:extLst>
          </p:cNvPr>
          <p:cNvSpPr>
            <a:spLocks noGrp="1"/>
          </p:cNvSpPr>
          <p:nvPr>
            <p:ph type="title"/>
          </p:nvPr>
        </p:nvSpPr>
        <p:spPr/>
        <p:txBody>
          <a:bodyPr/>
          <a:lstStyle/>
          <a:p>
            <a:r>
              <a:rPr lang="en-US" dirty="0"/>
              <a:t>Print Formatting</a:t>
            </a:r>
          </a:p>
        </p:txBody>
      </p:sp>
      <p:sp>
        <p:nvSpPr>
          <p:cNvPr id="3" name="Content Placeholder 2">
            <a:extLst>
              <a:ext uri="{FF2B5EF4-FFF2-40B4-BE49-F238E27FC236}">
                <a16:creationId xmlns:a16="http://schemas.microsoft.com/office/drawing/2014/main" id="{9EBDE1D2-3F5C-C64D-BAD1-B220C7E91C45}"/>
              </a:ext>
            </a:extLst>
          </p:cNvPr>
          <p:cNvSpPr>
            <a:spLocks noGrp="1"/>
          </p:cNvSpPr>
          <p:nvPr>
            <p:ph idx="1"/>
          </p:nvPr>
        </p:nvSpPr>
        <p:spPr/>
        <p:txBody>
          <a:bodyPr/>
          <a:lstStyle/>
          <a:p>
            <a:r>
              <a:rPr lang="en-US" dirty="0"/>
              <a:t>Insert a variable into your string for printing</a:t>
            </a:r>
          </a:p>
          <a:p>
            <a:r>
              <a:rPr lang="en-US" dirty="0"/>
              <a:t>There are many ways of doing print formatting</a:t>
            </a:r>
          </a:p>
          <a:p>
            <a:r>
              <a:rPr lang="en-US" dirty="0"/>
              <a:t>Also called string interpolation</a:t>
            </a:r>
          </a:p>
          <a:p>
            <a:r>
              <a:rPr lang="en-US" dirty="0"/>
              <a:t>For example</a:t>
            </a:r>
          </a:p>
          <a:p>
            <a:pPr lvl="1"/>
            <a:r>
              <a:rPr lang="en-US" dirty="0" err="1"/>
              <a:t>My_name</a:t>
            </a:r>
            <a:r>
              <a:rPr lang="en-US" dirty="0"/>
              <a:t>=‘Uzma’</a:t>
            </a:r>
          </a:p>
          <a:p>
            <a:pPr lvl="1"/>
            <a:r>
              <a:rPr lang="en-US" dirty="0"/>
              <a:t>print(“My name is ”+ </a:t>
            </a:r>
            <a:r>
              <a:rPr lang="en-US" dirty="0" err="1"/>
              <a:t>My_name</a:t>
            </a:r>
            <a:r>
              <a:rPr lang="en-US" dirty="0"/>
              <a:t>)</a:t>
            </a:r>
          </a:p>
        </p:txBody>
      </p:sp>
    </p:spTree>
    <p:extLst>
      <p:ext uri="{BB962C8B-B14F-4D97-AF65-F5344CB8AC3E}">
        <p14:creationId xmlns:p14="http://schemas.microsoft.com/office/powerpoint/2010/main" val="40163054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00644-FFF3-F546-A99C-4BB1805354CD}"/>
              </a:ext>
            </a:extLst>
          </p:cNvPr>
          <p:cNvSpPr>
            <a:spLocks noGrp="1"/>
          </p:cNvSpPr>
          <p:nvPr>
            <p:ph type="title"/>
          </p:nvPr>
        </p:nvSpPr>
        <p:spPr/>
        <p:txBody>
          <a:bodyPr/>
          <a:lstStyle/>
          <a:p>
            <a:r>
              <a:rPr lang="en-US" dirty="0"/>
              <a:t>Print Formatting</a:t>
            </a:r>
          </a:p>
        </p:txBody>
      </p:sp>
      <p:sp>
        <p:nvSpPr>
          <p:cNvPr id="3" name="Content Placeholder 2">
            <a:extLst>
              <a:ext uri="{FF2B5EF4-FFF2-40B4-BE49-F238E27FC236}">
                <a16:creationId xmlns:a16="http://schemas.microsoft.com/office/drawing/2014/main" id="{7F715DD4-F873-844B-B01E-A863CF69DFFD}"/>
              </a:ext>
            </a:extLst>
          </p:cNvPr>
          <p:cNvSpPr>
            <a:spLocks noGrp="1"/>
          </p:cNvSpPr>
          <p:nvPr>
            <p:ph idx="1"/>
          </p:nvPr>
        </p:nvSpPr>
        <p:spPr/>
        <p:txBody>
          <a:bodyPr>
            <a:normAutofit/>
          </a:bodyPr>
          <a:lstStyle/>
          <a:p>
            <a:r>
              <a:rPr lang="en-US" sz="3200" dirty="0"/>
              <a:t>There are three ways to perform string formatting.</a:t>
            </a:r>
          </a:p>
          <a:p>
            <a:pPr lvl="1"/>
            <a:r>
              <a:rPr lang="en-US" sz="3200" dirty="0">
                <a:solidFill>
                  <a:srgbClr val="FF0000"/>
                </a:solidFill>
              </a:rPr>
              <a:t>The oldest method involves placeholders using the modulo % character.</a:t>
            </a:r>
          </a:p>
          <a:p>
            <a:pPr lvl="1"/>
            <a:r>
              <a:rPr lang="en-US" sz="3200" dirty="0"/>
              <a:t>An improved technique uses the .format() string method.</a:t>
            </a:r>
          </a:p>
          <a:p>
            <a:pPr lvl="1"/>
            <a:r>
              <a:rPr lang="en-US" sz="3200" dirty="0">
                <a:solidFill>
                  <a:srgbClr val="FF0000"/>
                </a:solidFill>
              </a:rPr>
              <a:t>The newest method, introduced with Python 3.6, uses formatted string literals, called </a:t>
            </a:r>
            <a:r>
              <a:rPr lang="en-US" sz="3200" i="1" dirty="0">
                <a:solidFill>
                  <a:srgbClr val="FF0000"/>
                </a:solidFill>
              </a:rPr>
              <a:t>f-strings</a:t>
            </a:r>
            <a:r>
              <a:rPr lang="en-US" sz="3200" dirty="0">
                <a:solidFill>
                  <a:srgbClr val="FF0000"/>
                </a:solidFill>
              </a:rPr>
              <a:t>.</a:t>
            </a:r>
          </a:p>
          <a:p>
            <a:pPr marL="0" indent="0">
              <a:buNone/>
            </a:pPr>
            <a:r>
              <a:rPr lang="en-US" sz="3200" dirty="0"/>
              <a:t/>
            </a:r>
            <a:br>
              <a:rPr lang="en-US" sz="3200" dirty="0"/>
            </a:br>
            <a:endParaRPr lang="en-US" sz="3200" dirty="0"/>
          </a:p>
        </p:txBody>
      </p:sp>
    </p:spTree>
    <p:extLst>
      <p:ext uri="{BB962C8B-B14F-4D97-AF65-F5344CB8AC3E}">
        <p14:creationId xmlns:p14="http://schemas.microsoft.com/office/powerpoint/2010/main" val="31678745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0AD6E-C037-3E49-9A9A-D8DF7069D33C}"/>
              </a:ext>
            </a:extLst>
          </p:cNvPr>
          <p:cNvSpPr>
            <a:spLocks noGrp="1"/>
          </p:cNvSpPr>
          <p:nvPr>
            <p:ph type="title"/>
          </p:nvPr>
        </p:nvSpPr>
        <p:spPr/>
        <p:txBody>
          <a:bodyPr/>
          <a:lstStyle/>
          <a:p>
            <a:r>
              <a:rPr lang="en-US" dirty="0"/>
              <a:t>Formatting: Method 1 (%)</a:t>
            </a:r>
          </a:p>
        </p:txBody>
      </p:sp>
      <p:sp>
        <p:nvSpPr>
          <p:cNvPr id="3" name="Content Placeholder 2">
            <a:extLst>
              <a:ext uri="{FF2B5EF4-FFF2-40B4-BE49-F238E27FC236}">
                <a16:creationId xmlns:a16="http://schemas.microsoft.com/office/drawing/2014/main" id="{BE60A9CB-2746-E049-A6FE-C0A416EECD5F}"/>
              </a:ext>
            </a:extLst>
          </p:cNvPr>
          <p:cNvSpPr>
            <a:spLocks noGrp="1"/>
          </p:cNvSpPr>
          <p:nvPr>
            <p:ph idx="1"/>
          </p:nvPr>
        </p:nvSpPr>
        <p:spPr/>
        <p:txBody>
          <a:bodyPr>
            <a:normAutofit fontScale="92500" lnSpcReduction="10000"/>
          </a:bodyPr>
          <a:lstStyle/>
          <a:p>
            <a:r>
              <a:rPr lang="en-US" dirty="0"/>
              <a:t>Two methods %s and %r convert any python object to a string using two separate methods: </a:t>
            </a:r>
            <a:r>
              <a:rPr lang="en-US" dirty="0" err="1"/>
              <a:t>str</a:t>
            </a:r>
            <a:r>
              <a:rPr lang="en-US" dirty="0"/>
              <a:t>() and </a:t>
            </a:r>
            <a:r>
              <a:rPr lang="en-US" dirty="0" err="1"/>
              <a:t>repr</a:t>
            </a:r>
            <a:r>
              <a:rPr lang="en-US" dirty="0"/>
              <a:t>()</a:t>
            </a:r>
          </a:p>
          <a:p>
            <a:r>
              <a:rPr lang="en-US" dirty="0"/>
              <a:t>\t inserts a tab into a string.</a:t>
            </a:r>
          </a:p>
          <a:p>
            <a:r>
              <a:rPr lang="en-US" dirty="0"/>
              <a:t>The %s operator converts whatever it sees into a string, including integers and floats. </a:t>
            </a:r>
          </a:p>
          <a:p>
            <a:r>
              <a:rPr lang="en-US" dirty="0"/>
              <a:t>The %d operator converts numbers to integers first, without rounding. </a:t>
            </a:r>
          </a:p>
          <a:p>
            <a:r>
              <a:rPr lang="en-US" dirty="0"/>
              <a:t>Floating point numbers use the format %5.2f. Here, 5 would be the minimum number of characters the string should contain; these may be padded with whitespace if the entire number does not have this many digits. Next to this, .2f stands for how many numbers to show past the decimal point. </a:t>
            </a:r>
          </a:p>
        </p:txBody>
      </p:sp>
    </p:spTree>
    <p:extLst>
      <p:ext uri="{BB962C8B-B14F-4D97-AF65-F5344CB8AC3E}">
        <p14:creationId xmlns:p14="http://schemas.microsoft.com/office/powerpoint/2010/main" val="2162708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207AABD-7D7D-1E42-A862-71B1066D6390}"/>
              </a:ext>
            </a:extLst>
          </p:cNvPr>
          <p:cNvSpPr>
            <a:spLocks noGrp="1"/>
          </p:cNvSpPr>
          <p:nvPr>
            <p:ph type="title"/>
          </p:nvPr>
        </p:nvSpPr>
        <p:spPr/>
        <p:txBody>
          <a:bodyPr/>
          <a:lstStyle/>
          <a:p>
            <a:r>
              <a:rPr lang="en-US" dirty="0"/>
              <a:t>Announcements</a:t>
            </a:r>
          </a:p>
        </p:txBody>
      </p:sp>
      <p:sp>
        <p:nvSpPr>
          <p:cNvPr id="5" name="Content Placeholder 4">
            <a:extLst>
              <a:ext uri="{FF2B5EF4-FFF2-40B4-BE49-F238E27FC236}">
                <a16:creationId xmlns:a16="http://schemas.microsoft.com/office/drawing/2014/main" id="{1FA60BEE-89FC-1E4F-9322-F0754AEF2377}"/>
              </a:ext>
            </a:extLst>
          </p:cNvPr>
          <p:cNvSpPr>
            <a:spLocks noGrp="1"/>
          </p:cNvSpPr>
          <p:nvPr>
            <p:ph idx="1"/>
          </p:nvPr>
        </p:nvSpPr>
        <p:spPr/>
        <p:txBody>
          <a:bodyPr/>
          <a:lstStyle/>
          <a:p>
            <a:r>
              <a:rPr lang="en-US" dirty="0"/>
              <a:t>Homework 2 </a:t>
            </a:r>
            <a:r>
              <a:rPr lang="en-US" dirty="0" smtClean="0"/>
              <a:t>posted today</a:t>
            </a:r>
            <a:endParaRPr lang="en-US" dirty="0"/>
          </a:p>
          <a:p>
            <a:r>
              <a:rPr lang="en-US" dirty="0"/>
              <a:t>Homework 1 grades will be available next week</a:t>
            </a:r>
          </a:p>
          <a:p>
            <a:endParaRPr lang="en-US" dirty="0"/>
          </a:p>
          <a:p>
            <a:pPr marL="0" indent="0">
              <a:buNone/>
            </a:pPr>
            <a:endParaRPr lang="en-US" dirty="0"/>
          </a:p>
          <a:p>
            <a:endParaRPr lang="en-US" dirty="0"/>
          </a:p>
        </p:txBody>
      </p:sp>
    </p:spTree>
    <p:extLst>
      <p:ext uri="{BB962C8B-B14F-4D97-AF65-F5344CB8AC3E}">
        <p14:creationId xmlns:p14="http://schemas.microsoft.com/office/powerpoint/2010/main" val="41079502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90103-4533-1649-AF63-A0DC595D2EC0}"/>
              </a:ext>
            </a:extLst>
          </p:cNvPr>
          <p:cNvSpPr>
            <a:spLocks noGrp="1"/>
          </p:cNvSpPr>
          <p:nvPr>
            <p:ph type="title"/>
          </p:nvPr>
        </p:nvSpPr>
        <p:spPr/>
        <p:txBody>
          <a:bodyPr/>
          <a:lstStyle/>
          <a:p>
            <a:r>
              <a:rPr lang="en-US" dirty="0"/>
              <a:t>Formatting Method 2 (.format())</a:t>
            </a:r>
          </a:p>
        </p:txBody>
      </p:sp>
      <p:sp>
        <p:nvSpPr>
          <p:cNvPr id="3" name="Content Placeholder 2">
            <a:extLst>
              <a:ext uri="{FF2B5EF4-FFF2-40B4-BE49-F238E27FC236}">
                <a16:creationId xmlns:a16="http://schemas.microsoft.com/office/drawing/2014/main" id="{E8793003-6FE2-9845-AE61-6681FA768CF2}"/>
              </a:ext>
            </a:extLst>
          </p:cNvPr>
          <p:cNvSpPr>
            <a:spLocks noGrp="1"/>
          </p:cNvSpPr>
          <p:nvPr>
            <p:ph idx="1"/>
          </p:nvPr>
        </p:nvSpPr>
        <p:spPr/>
        <p:txBody>
          <a:bodyPr/>
          <a:lstStyle/>
          <a:p>
            <a:r>
              <a:rPr lang="en-US" dirty="0"/>
              <a:t>Another way to format objects into your strings for print statements is with the string .format() method. The syntax is:</a:t>
            </a:r>
          </a:p>
          <a:p>
            <a:r>
              <a:rPr lang="en-US" dirty="0"/>
              <a:t>'String here {} then also {}'.format('something1','something2’)</a:t>
            </a:r>
          </a:p>
          <a:p>
            <a:r>
              <a:rPr lang="en-US" dirty="0"/>
              <a:t>Advantages:</a:t>
            </a:r>
          </a:p>
          <a:p>
            <a:pPr lvl="1"/>
            <a:r>
              <a:rPr lang="en-US" dirty="0"/>
              <a:t>Inserted objects can be called by index position</a:t>
            </a:r>
          </a:p>
          <a:p>
            <a:pPr lvl="1"/>
            <a:r>
              <a:rPr lang="en-US" dirty="0"/>
              <a:t>Inserted objects can be assigned keywords</a:t>
            </a:r>
          </a:p>
          <a:p>
            <a:pPr lvl="1"/>
            <a:r>
              <a:rPr lang="en-US" dirty="0"/>
              <a:t>Inserted objects can be reused, avoiding duplication</a:t>
            </a:r>
          </a:p>
          <a:p>
            <a:pPr lvl="1"/>
            <a:endParaRPr lang="en-US" b="1" dirty="0"/>
          </a:p>
          <a:p>
            <a:r>
              <a:rPr lang="en-US" dirty="0"/>
              <a:t>Let’s try in Spyder</a:t>
            </a:r>
          </a:p>
        </p:txBody>
      </p:sp>
    </p:spTree>
    <p:extLst>
      <p:ext uri="{BB962C8B-B14F-4D97-AF65-F5344CB8AC3E}">
        <p14:creationId xmlns:p14="http://schemas.microsoft.com/office/powerpoint/2010/main" val="34201059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FEAB2-198B-AA4E-8968-A77BD4A33768}"/>
              </a:ext>
            </a:extLst>
          </p:cNvPr>
          <p:cNvSpPr>
            <a:spLocks noGrp="1"/>
          </p:cNvSpPr>
          <p:nvPr>
            <p:ph type="title"/>
          </p:nvPr>
        </p:nvSpPr>
        <p:spPr/>
        <p:txBody>
          <a:bodyPr/>
          <a:lstStyle/>
          <a:p>
            <a:r>
              <a:rPr lang="en-US" dirty="0"/>
              <a:t>Formatting Method 3 (f-strings)</a:t>
            </a:r>
          </a:p>
        </p:txBody>
      </p:sp>
      <p:sp>
        <p:nvSpPr>
          <p:cNvPr id="3" name="Content Placeholder 2">
            <a:extLst>
              <a:ext uri="{FF2B5EF4-FFF2-40B4-BE49-F238E27FC236}">
                <a16:creationId xmlns:a16="http://schemas.microsoft.com/office/drawing/2014/main" id="{AED5CB76-37EE-4344-A52E-A4023953CF1B}"/>
              </a:ext>
            </a:extLst>
          </p:cNvPr>
          <p:cNvSpPr>
            <a:spLocks noGrp="1"/>
          </p:cNvSpPr>
          <p:nvPr>
            <p:ph idx="1"/>
          </p:nvPr>
        </p:nvSpPr>
        <p:spPr/>
        <p:txBody>
          <a:bodyPr/>
          <a:lstStyle/>
          <a:p>
            <a:r>
              <a:rPr lang="en-US" dirty="0"/>
              <a:t>Introduced in Python 3.6, f-strings</a:t>
            </a:r>
          </a:p>
          <a:p>
            <a:r>
              <a:rPr lang="en-US" dirty="0"/>
              <a:t>You can bring outside variables immediately into to the string rather than pass them as arguments through .format(</a:t>
            </a:r>
            <a:r>
              <a:rPr lang="en-US" dirty="0" err="1"/>
              <a:t>var</a:t>
            </a:r>
            <a:r>
              <a:rPr lang="en-US" dirty="0"/>
              <a:t>).</a:t>
            </a:r>
          </a:p>
          <a:p>
            <a:r>
              <a:rPr lang="en-US" dirty="0"/>
              <a:t>Floating points: With the .format() method you might see {value:10.4f}, with f-strings this can become {value:{10}.{6}}</a:t>
            </a:r>
          </a:p>
          <a:p>
            <a:endParaRPr lang="en-US" dirty="0"/>
          </a:p>
          <a:p>
            <a:r>
              <a:rPr lang="en-US" dirty="0"/>
              <a:t>For more info:</a:t>
            </a:r>
          </a:p>
          <a:p>
            <a:r>
              <a:rPr lang="en-US" dirty="0">
                <a:hlinkClick r:id="rId2"/>
              </a:rPr>
              <a:t>https://docs.python.org/3/reference/lexical_analysis.html#f-strings</a:t>
            </a:r>
            <a:endParaRPr lang="en-US" dirty="0"/>
          </a:p>
          <a:p>
            <a:endParaRPr lang="en-US" dirty="0"/>
          </a:p>
        </p:txBody>
      </p:sp>
    </p:spTree>
    <p:extLst>
      <p:ext uri="{BB962C8B-B14F-4D97-AF65-F5344CB8AC3E}">
        <p14:creationId xmlns:p14="http://schemas.microsoft.com/office/powerpoint/2010/main" val="35042934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2A8BF-EDB2-9948-BA13-4102035E39CB}"/>
              </a:ext>
            </a:extLst>
          </p:cNvPr>
          <p:cNvSpPr>
            <a:spLocks noGrp="1"/>
          </p:cNvSpPr>
          <p:nvPr>
            <p:ph type="title"/>
          </p:nvPr>
        </p:nvSpPr>
        <p:spPr/>
        <p:txBody>
          <a:bodyPr/>
          <a:lstStyle/>
          <a:p>
            <a:r>
              <a:rPr lang="en-US" dirty="0"/>
              <a:t>Reminding the Methodology (Lecture 1)</a:t>
            </a:r>
          </a:p>
        </p:txBody>
      </p:sp>
      <p:sp>
        <p:nvSpPr>
          <p:cNvPr id="3" name="Content Placeholder 2">
            <a:extLst>
              <a:ext uri="{FF2B5EF4-FFF2-40B4-BE49-F238E27FC236}">
                <a16:creationId xmlns:a16="http://schemas.microsoft.com/office/drawing/2014/main" id="{AD9610FE-5146-944A-98A2-22EABB5120AC}"/>
              </a:ext>
            </a:extLst>
          </p:cNvPr>
          <p:cNvSpPr>
            <a:spLocks noGrp="1"/>
          </p:cNvSpPr>
          <p:nvPr>
            <p:ph idx="1"/>
          </p:nvPr>
        </p:nvSpPr>
        <p:spPr/>
        <p:txBody>
          <a:bodyPr>
            <a:normAutofit/>
          </a:bodyPr>
          <a:lstStyle/>
          <a:p>
            <a:r>
              <a:rPr lang="en-US" altLang="en-US" dirty="0"/>
              <a:t>U – Understand the Problem: </a:t>
            </a:r>
          </a:p>
          <a:p>
            <a:pPr lvl="1"/>
            <a:r>
              <a:rPr lang="en-US" altLang="en-US" dirty="0"/>
              <a:t>Write down the inputs you have and explain the problem to yourself in plain English, use examples.</a:t>
            </a:r>
          </a:p>
          <a:p>
            <a:pPr>
              <a:lnSpc>
                <a:spcPct val="150000"/>
              </a:lnSpc>
            </a:pPr>
            <a:r>
              <a:rPr lang="en-US" altLang="en-US" dirty="0"/>
              <a:t>D – Devise a Good Plan to Solve: </a:t>
            </a:r>
          </a:p>
          <a:p>
            <a:pPr lvl="1">
              <a:lnSpc>
                <a:spcPct val="150000"/>
              </a:lnSpc>
            </a:pPr>
            <a:r>
              <a:rPr lang="en-US" altLang="en-US" dirty="0"/>
              <a:t>Write down the Algorithm you will use</a:t>
            </a:r>
          </a:p>
          <a:p>
            <a:pPr lvl="1">
              <a:lnSpc>
                <a:spcPct val="150000"/>
              </a:lnSpc>
            </a:pPr>
            <a:r>
              <a:rPr lang="en-US" dirty="0"/>
              <a:t>Given input X, what are the steps necessary to return output Y?: Use comments!</a:t>
            </a:r>
          </a:p>
          <a:p>
            <a:pPr lvl="1">
              <a:lnSpc>
                <a:spcPct val="150000"/>
              </a:lnSpc>
            </a:pPr>
            <a:r>
              <a:rPr lang="en-US" altLang="en-US" dirty="0"/>
              <a:t>Reduce the problem to something simpler.</a:t>
            </a:r>
          </a:p>
          <a:p>
            <a:endParaRPr lang="en-US" dirty="0"/>
          </a:p>
        </p:txBody>
      </p:sp>
    </p:spTree>
    <p:extLst>
      <p:ext uri="{BB962C8B-B14F-4D97-AF65-F5344CB8AC3E}">
        <p14:creationId xmlns:p14="http://schemas.microsoft.com/office/powerpoint/2010/main" val="35872514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3BFB7-F59A-4B4B-834D-FCD5782C6B25}"/>
              </a:ext>
            </a:extLst>
          </p:cNvPr>
          <p:cNvSpPr>
            <a:spLocks noGrp="1"/>
          </p:cNvSpPr>
          <p:nvPr>
            <p:ph type="title"/>
          </p:nvPr>
        </p:nvSpPr>
        <p:spPr/>
        <p:txBody>
          <a:bodyPr/>
          <a:lstStyle/>
          <a:p>
            <a:r>
              <a:rPr lang="en-US" dirty="0"/>
              <a:t>Problem Solving Methodology</a:t>
            </a:r>
          </a:p>
        </p:txBody>
      </p:sp>
      <p:sp>
        <p:nvSpPr>
          <p:cNvPr id="3" name="Content Placeholder 2">
            <a:extLst>
              <a:ext uri="{FF2B5EF4-FFF2-40B4-BE49-F238E27FC236}">
                <a16:creationId xmlns:a16="http://schemas.microsoft.com/office/drawing/2014/main" id="{D1DF2B77-6237-5E40-BF5A-4238019C151F}"/>
              </a:ext>
            </a:extLst>
          </p:cNvPr>
          <p:cNvSpPr>
            <a:spLocks noGrp="1"/>
          </p:cNvSpPr>
          <p:nvPr>
            <p:ph idx="1"/>
          </p:nvPr>
        </p:nvSpPr>
        <p:spPr/>
        <p:txBody>
          <a:bodyPr>
            <a:normAutofit fontScale="85000" lnSpcReduction="20000"/>
          </a:bodyPr>
          <a:lstStyle/>
          <a:p>
            <a:pPr>
              <a:lnSpc>
                <a:spcPct val="150000"/>
              </a:lnSpc>
            </a:pPr>
            <a:r>
              <a:rPr lang="en-US" altLang="en-US" dirty="0"/>
              <a:t>I – Implement the Plan: </a:t>
            </a:r>
          </a:p>
          <a:p>
            <a:pPr lvl="1">
              <a:lnSpc>
                <a:spcPct val="150000"/>
              </a:lnSpc>
            </a:pPr>
            <a:r>
              <a:rPr lang="en-US" altLang="en-US" dirty="0"/>
              <a:t>Translate Algorithm to code</a:t>
            </a:r>
          </a:p>
          <a:p>
            <a:pPr lvl="1">
              <a:lnSpc>
                <a:spcPct val="150000"/>
              </a:lnSpc>
            </a:pPr>
            <a:r>
              <a:rPr lang="en-US" altLang="en-US" dirty="0"/>
              <a:t>Algorithm, Pseudo-Code, Flow Chart</a:t>
            </a:r>
          </a:p>
          <a:p>
            <a:pPr>
              <a:lnSpc>
                <a:spcPct val="150000"/>
              </a:lnSpc>
            </a:pPr>
            <a:r>
              <a:rPr lang="en-US" altLang="en-US" dirty="0"/>
              <a:t>E – Evaluate the Solution: </a:t>
            </a:r>
          </a:p>
          <a:p>
            <a:pPr lvl="1">
              <a:lnSpc>
                <a:spcPct val="150000"/>
              </a:lnSpc>
            </a:pPr>
            <a:r>
              <a:rPr lang="en-US" altLang="en-US" dirty="0"/>
              <a:t>Run for a few test cases</a:t>
            </a:r>
          </a:p>
          <a:p>
            <a:pPr lvl="1">
              <a:lnSpc>
                <a:spcPct val="150000"/>
              </a:lnSpc>
            </a:pPr>
            <a:r>
              <a:rPr lang="en-US" altLang="en-US" dirty="0"/>
              <a:t>Simplify the code if possible</a:t>
            </a:r>
          </a:p>
          <a:p>
            <a:pPr>
              <a:lnSpc>
                <a:spcPct val="150000"/>
              </a:lnSpc>
            </a:pPr>
            <a:r>
              <a:rPr lang="en-US" altLang="en-US" dirty="0"/>
              <a:t>Debugging: When running into error, re-thing of what you were asked and what you made the program do.</a:t>
            </a:r>
          </a:p>
          <a:p>
            <a:endParaRPr lang="en-US" dirty="0"/>
          </a:p>
          <a:p>
            <a:pPr marL="0" indent="0">
              <a:buNone/>
            </a:pPr>
            <a:endParaRPr lang="en-US" dirty="0"/>
          </a:p>
        </p:txBody>
      </p:sp>
    </p:spTree>
    <p:extLst>
      <p:ext uri="{BB962C8B-B14F-4D97-AF65-F5344CB8AC3E}">
        <p14:creationId xmlns:p14="http://schemas.microsoft.com/office/powerpoint/2010/main" val="2193156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95A98-B89A-AB43-A4B0-5A4B3535FBFC}"/>
              </a:ext>
            </a:extLst>
          </p:cNvPr>
          <p:cNvSpPr>
            <a:spLocks noGrp="1"/>
          </p:cNvSpPr>
          <p:nvPr>
            <p:ph type="title"/>
          </p:nvPr>
        </p:nvSpPr>
        <p:spPr/>
        <p:txBody>
          <a:bodyPr/>
          <a:lstStyle/>
          <a:p>
            <a:r>
              <a:rPr lang="en-US" dirty="0"/>
              <a:t>Problem 1</a:t>
            </a:r>
          </a:p>
        </p:txBody>
      </p:sp>
      <p:sp>
        <p:nvSpPr>
          <p:cNvPr id="3" name="Content Placeholder 2">
            <a:extLst>
              <a:ext uri="{FF2B5EF4-FFF2-40B4-BE49-F238E27FC236}">
                <a16:creationId xmlns:a16="http://schemas.microsoft.com/office/drawing/2014/main" id="{CF6F336B-5B0C-C048-8D91-E9DD41AB0E69}"/>
              </a:ext>
            </a:extLst>
          </p:cNvPr>
          <p:cNvSpPr>
            <a:spLocks noGrp="1"/>
          </p:cNvSpPr>
          <p:nvPr>
            <p:ph idx="1"/>
          </p:nvPr>
        </p:nvSpPr>
        <p:spPr/>
        <p:txBody>
          <a:bodyPr>
            <a:normAutofit fontScale="92500" lnSpcReduction="10000"/>
          </a:bodyPr>
          <a:lstStyle/>
          <a:p>
            <a:pPr marL="0" indent="0">
              <a:buNone/>
            </a:pPr>
            <a:r>
              <a:rPr lang="en-US" dirty="0"/>
              <a:t>Write a Python program to change a given string to a new string where the first and last characters have been exchanged.</a:t>
            </a:r>
          </a:p>
          <a:p>
            <a:pPr marL="0" indent="0">
              <a:buNone/>
            </a:pPr>
            <a:r>
              <a:rPr lang="en-US" dirty="0"/>
              <a:t>Step 1: INPUTS – Take a string of characters e.g. ‘I am at work’</a:t>
            </a:r>
          </a:p>
          <a:p>
            <a:pPr marL="0" indent="0">
              <a:buNone/>
            </a:pPr>
            <a:r>
              <a:rPr lang="en-US" dirty="0"/>
              <a:t>Step 2: If I input ‘I am at work’ then my output must be ‘k am at </a:t>
            </a:r>
            <a:r>
              <a:rPr lang="en-US" dirty="0" err="1"/>
              <a:t>worI</a:t>
            </a:r>
            <a:r>
              <a:rPr lang="en-US" dirty="0"/>
              <a:t>’</a:t>
            </a:r>
          </a:p>
          <a:p>
            <a:pPr marL="0" indent="0">
              <a:buNone/>
            </a:pPr>
            <a:r>
              <a:rPr lang="en-US" dirty="0"/>
              <a:t> To get this output I can :</a:t>
            </a:r>
          </a:p>
          <a:p>
            <a:r>
              <a:rPr lang="en-US" dirty="0"/>
              <a:t>slice the string to get the first character and save it somewhere</a:t>
            </a:r>
          </a:p>
          <a:p>
            <a:r>
              <a:rPr lang="en-US" dirty="0"/>
              <a:t>slice the last character and save it somewhere</a:t>
            </a:r>
          </a:p>
          <a:p>
            <a:r>
              <a:rPr lang="en-US" dirty="0"/>
              <a:t>with the remaining string (without first and last character) I can concatenate the saved characters (by swapping them) to this string.</a:t>
            </a:r>
          </a:p>
          <a:p>
            <a:pPr marL="0" indent="0">
              <a:buNone/>
            </a:pPr>
            <a:r>
              <a:rPr lang="en-US" dirty="0"/>
              <a:t>              </a:t>
            </a:r>
          </a:p>
        </p:txBody>
      </p:sp>
      <p:sp>
        <p:nvSpPr>
          <p:cNvPr id="4" name="TextBox 3">
            <a:extLst>
              <a:ext uri="{FF2B5EF4-FFF2-40B4-BE49-F238E27FC236}">
                <a16:creationId xmlns:a16="http://schemas.microsoft.com/office/drawing/2014/main" id="{2FD215EA-D7FD-6441-A7F6-1D5B0F7F3D32}"/>
              </a:ext>
            </a:extLst>
          </p:cNvPr>
          <p:cNvSpPr txBox="1"/>
          <p:nvPr/>
        </p:nvSpPr>
        <p:spPr>
          <a:xfrm>
            <a:off x="2201333" y="282786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206144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00E23-81AE-7B46-8879-C1933C707ABB}"/>
              </a:ext>
            </a:extLst>
          </p:cNvPr>
          <p:cNvSpPr>
            <a:spLocks noGrp="1"/>
          </p:cNvSpPr>
          <p:nvPr>
            <p:ph type="title"/>
          </p:nvPr>
        </p:nvSpPr>
        <p:spPr/>
        <p:txBody>
          <a:bodyPr/>
          <a:lstStyle/>
          <a:p>
            <a:r>
              <a:rPr lang="en-US" dirty="0"/>
              <a:t>Write the actual code</a:t>
            </a:r>
          </a:p>
        </p:txBody>
      </p:sp>
      <p:sp>
        <p:nvSpPr>
          <p:cNvPr id="3" name="Content Placeholder 2">
            <a:extLst>
              <a:ext uri="{FF2B5EF4-FFF2-40B4-BE49-F238E27FC236}">
                <a16:creationId xmlns:a16="http://schemas.microsoft.com/office/drawing/2014/main" id="{9392DAF0-B468-9846-BD58-72095CA5D56B}"/>
              </a:ext>
            </a:extLst>
          </p:cNvPr>
          <p:cNvSpPr>
            <a:spLocks noGrp="1"/>
          </p:cNvSpPr>
          <p:nvPr>
            <p:ph idx="1"/>
          </p:nvPr>
        </p:nvSpPr>
        <p:spPr/>
        <p:txBody>
          <a:bodyPr/>
          <a:lstStyle/>
          <a:p>
            <a:r>
              <a:rPr lang="en-US" dirty="0"/>
              <a:t>## Input the string:</a:t>
            </a:r>
          </a:p>
          <a:p>
            <a:pPr lvl="1"/>
            <a:r>
              <a:rPr lang="en-US" dirty="0"/>
              <a:t>A = </a:t>
            </a:r>
            <a:r>
              <a:rPr lang="en-US" dirty="0" err="1"/>
              <a:t>str</a:t>
            </a:r>
            <a:r>
              <a:rPr lang="en-US" dirty="0"/>
              <a:t>(input(“Input the string”))</a:t>
            </a:r>
          </a:p>
          <a:p>
            <a:pPr lvl="1"/>
            <a:r>
              <a:rPr lang="en-US" dirty="0"/>
              <a:t>X=A[0]</a:t>
            </a:r>
          </a:p>
          <a:p>
            <a:pPr lvl="1"/>
            <a:r>
              <a:rPr lang="en-US" dirty="0"/>
              <a:t>Y=A[-1]</a:t>
            </a:r>
          </a:p>
          <a:p>
            <a:pPr lvl="1"/>
            <a:r>
              <a:rPr lang="en-US" dirty="0"/>
              <a:t>Z=A[1:-1]</a:t>
            </a:r>
          </a:p>
          <a:p>
            <a:pPr lvl="1"/>
            <a:r>
              <a:rPr lang="en-US" dirty="0"/>
              <a:t>print(Y + Z +X)</a:t>
            </a:r>
          </a:p>
          <a:p>
            <a:r>
              <a:rPr lang="en-US" dirty="0"/>
              <a:t>Can simplify</a:t>
            </a:r>
          </a:p>
          <a:p>
            <a:pPr lvl="1"/>
            <a:r>
              <a:rPr lang="en-US" dirty="0"/>
              <a:t>print(A[-1] + A[1:-1] + A[0])</a:t>
            </a:r>
          </a:p>
          <a:p>
            <a:pPr lvl="1"/>
            <a:endParaRPr lang="en-US" dirty="0"/>
          </a:p>
          <a:p>
            <a:endParaRPr lang="en-US" dirty="0"/>
          </a:p>
        </p:txBody>
      </p:sp>
    </p:spTree>
    <p:extLst>
      <p:ext uri="{BB962C8B-B14F-4D97-AF65-F5344CB8AC3E}">
        <p14:creationId xmlns:p14="http://schemas.microsoft.com/office/powerpoint/2010/main" val="3218198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E2C8D-209A-254F-846A-5B9F185E24B8}"/>
              </a:ext>
            </a:extLst>
          </p:cNvPr>
          <p:cNvSpPr>
            <a:spLocks noGrp="1"/>
          </p:cNvSpPr>
          <p:nvPr>
            <p:ph type="title"/>
          </p:nvPr>
        </p:nvSpPr>
        <p:spPr/>
        <p:txBody>
          <a:bodyPr/>
          <a:lstStyle/>
          <a:p>
            <a:r>
              <a:rPr lang="en-US" dirty="0"/>
              <a:t>Problem 2</a:t>
            </a:r>
          </a:p>
        </p:txBody>
      </p:sp>
      <p:sp>
        <p:nvSpPr>
          <p:cNvPr id="3" name="Content Placeholder 2">
            <a:extLst>
              <a:ext uri="{FF2B5EF4-FFF2-40B4-BE49-F238E27FC236}">
                <a16:creationId xmlns:a16="http://schemas.microsoft.com/office/drawing/2014/main" id="{ECFFA02B-345E-3F41-A041-F1C941A54B98}"/>
              </a:ext>
            </a:extLst>
          </p:cNvPr>
          <p:cNvSpPr>
            <a:spLocks noGrp="1"/>
          </p:cNvSpPr>
          <p:nvPr>
            <p:ph idx="1"/>
          </p:nvPr>
        </p:nvSpPr>
        <p:spPr/>
        <p:txBody>
          <a:bodyPr/>
          <a:lstStyle/>
          <a:p>
            <a:r>
              <a:rPr lang="en-US" dirty="0"/>
              <a:t>Write a program that returns True if the first character appears again somewhere in the string. Otherwise it must return False.</a:t>
            </a:r>
          </a:p>
          <a:p>
            <a:r>
              <a:rPr lang="en-US" dirty="0"/>
              <a:t>For example ‘calcium’ : Output True; ‘exam’ Output False</a:t>
            </a:r>
          </a:p>
          <a:p>
            <a:r>
              <a:rPr lang="en-US" dirty="0"/>
              <a:t>Step 1: My input will be a string like ‘Hello World Hey’.</a:t>
            </a:r>
          </a:p>
          <a:p>
            <a:r>
              <a:rPr lang="en-US" dirty="0"/>
              <a:t>Step 1: If I input ‘Hello World Hey’, my output will be True else false.</a:t>
            </a:r>
          </a:p>
          <a:p>
            <a:r>
              <a:rPr lang="en-US"/>
              <a:t>Step 2: </a:t>
            </a:r>
            <a:r>
              <a:rPr lang="en-US" dirty="0"/>
              <a:t>What should I do:</a:t>
            </a:r>
          </a:p>
          <a:p>
            <a:pPr lvl="1"/>
            <a:r>
              <a:rPr lang="en-US" dirty="0"/>
              <a:t>Slice the first element and save it somewhere (in a variable)</a:t>
            </a:r>
          </a:p>
          <a:p>
            <a:pPr lvl="1"/>
            <a:r>
              <a:rPr lang="en-US" dirty="0"/>
              <a:t>Check this element against all others (excluding the first element)</a:t>
            </a:r>
          </a:p>
          <a:p>
            <a:pPr lvl="1"/>
            <a:r>
              <a:rPr lang="en-US" dirty="0"/>
              <a:t>If there is a match print True else print false.</a:t>
            </a:r>
          </a:p>
        </p:txBody>
      </p:sp>
    </p:spTree>
    <p:extLst>
      <p:ext uri="{BB962C8B-B14F-4D97-AF65-F5344CB8AC3E}">
        <p14:creationId xmlns:p14="http://schemas.microsoft.com/office/powerpoint/2010/main" val="1496162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731F6-12EC-774A-BD14-903EAA4BAD54}"/>
              </a:ext>
            </a:extLst>
          </p:cNvPr>
          <p:cNvSpPr>
            <a:spLocks noGrp="1"/>
          </p:cNvSpPr>
          <p:nvPr>
            <p:ph type="title"/>
          </p:nvPr>
        </p:nvSpPr>
        <p:spPr/>
        <p:txBody>
          <a:bodyPr/>
          <a:lstStyle/>
          <a:p>
            <a:r>
              <a:rPr lang="en-US" dirty="0"/>
              <a:t>Problem  continued</a:t>
            </a:r>
          </a:p>
        </p:txBody>
      </p:sp>
      <p:sp>
        <p:nvSpPr>
          <p:cNvPr id="3" name="Content Placeholder 2">
            <a:extLst>
              <a:ext uri="{FF2B5EF4-FFF2-40B4-BE49-F238E27FC236}">
                <a16:creationId xmlns:a16="http://schemas.microsoft.com/office/drawing/2014/main" id="{A9B2AE7C-D8D5-474D-A69F-DFB4BEFA82C1}"/>
              </a:ext>
            </a:extLst>
          </p:cNvPr>
          <p:cNvSpPr>
            <a:spLocks noGrp="1"/>
          </p:cNvSpPr>
          <p:nvPr>
            <p:ph idx="1"/>
          </p:nvPr>
        </p:nvSpPr>
        <p:spPr>
          <a:xfrm>
            <a:off x="838200" y="1447800"/>
            <a:ext cx="10515600" cy="4729163"/>
          </a:xfrm>
        </p:spPr>
        <p:txBody>
          <a:bodyPr>
            <a:normAutofit/>
          </a:bodyPr>
          <a:lstStyle/>
          <a:p>
            <a:endParaRPr lang="en-US" dirty="0"/>
          </a:p>
          <a:p>
            <a:pPr marL="0" indent="0">
              <a:buNone/>
            </a:pPr>
            <a:r>
              <a:rPr lang="en-US" dirty="0"/>
              <a:t>﻿B=</a:t>
            </a:r>
            <a:r>
              <a:rPr lang="en-US" dirty="0" err="1"/>
              <a:t>str</a:t>
            </a:r>
            <a:r>
              <a:rPr lang="en-US" dirty="0"/>
              <a:t>(input('Enter the string '))</a:t>
            </a:r>
          </a:p>
          <a:p>
            <a:pPr marL="0" indent="0">
              <a:buNone/>
            </a:pPr>
            <a:r>
              <a:rPr lang="en-US" dirty="0"/>
              <a:t>x=B[0]</a:t>
            </a:r>
          </a:p>
          <a:p>
            <a:pPr marL="0" indent="0">
              <a:buNone/>
            </a:pPr>
            <a:r>
              <a:rPr lang="en-US" dirty="0"/>
              <a:t>if x in B[1:]:</a:t>
            </a:r>
          </a:p>
          <a:p>
            <a:pPr marL="0" indent="0">
              <a:buNone/>
            </a:pPr>
            <a:r>
              <a:rPr lang="en-US" dirty="0"/>
              <a:t>    print('True')</a:t>
            </a:r>
          </a:p>
          <a:p>
            <a:pPr marL="0" indent="0">
              <a:buNone/>
            </a:pPr>
            <a:r>
              <a:rPr lang="en-US" dirty="0"/>
              <a:t>else:</a:t>
            </a:r>
          </a:p>
          <a:p>
            <a:pPr marL="0" indent="0">
              <a:buNone/>
            </a:pPr>
            <a:r>
              <a:rPr lang="en-US" dirty="0"/>
              <a:t>    print('False')</a:t>
            </a:r>
          </a:p>
        </p:txBody>
      </p:sp>
    </p:spTree>
    <p:extLst>
      <p:ext uri="{BB962C8B-B14F-4D97-AF65-F5344CB8AC3E}">
        <p14:creationId xmlns:p14="http://schemas.microsoft.com/office/powerpoint/2010/main" val="51964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6A08F-7006-514E-BAEE-39957F9BB5AA}"/>
              </a:ext>
            </a:extLst>
          </p:cNvPr>
          <p:cNvSpPr>
            <a:spLocks noGrp="1"/>
          </p:cNvSpPr>
          <p:nvPr>
            <p:ph type="title"/>
          </p:nvPr>
        </p:nvSpPr>
        <p:spPr/>
        <p:txBody>
          <a:bodyPr/>
          <a:lstStyle/>
          <a:p>
            <a:r>
              <a:rPr lang="en-US" dirty="0"/>
              <a:t>Problem 3</a:t>
            </a:r>
          </a:p>
        </p:txBody>
      </p:sp>
      <p:sp>
        <p:nvSpPr>
          <p:cNvPr id="3" name="Content Placeholder 2">
            <a:extLst>
              <a:ext uri="{FF2B5EF4-FFF2-40B4-BE49-F238E27FC236}">
                <a16:creationId xmlns:a16="http://schemas.microsoft.com/office/drawing/2014/main" id="{535B723A-607B-514A-A621-EFDF899127A5}"/>
              </a:ext>
            </a:extLst>
          </p:cNvPr>
          <p:cNvSpPr>
            <a:spLocks noGrp="1"/>
          </p:cNvSpPr>
          <p:nvPr>
            <p:ph idx="1"/>
          </p:nvPr>
        </p:nvSpPr>
        <p:spPr/>
        <p:txBody>
          <a:bodyPr/>
          <a:lstStyle/>
          <a:p>
            <a:r>
              <a:rPr lang="en-US" dirty="0"/>
              <a:t>Write a program that takes two strings as input and replaces all elements of the longer string that match with the last element of the shorter string with ‘$’ sign. If both strings are of equal length then the program must output ‘Both are equal’.</a:t>
            </a:r>
          </a:p>
          <a:p>
            <a:r>
              <a:rPr lang="en-US" dirty="0"/>
              <a:t>For example if I input ‘</a:t>
            </a:r>
            <a:r>
              <a:rPr lang="en-US" dirty="0" err="1"/>
              <a:t>absghtsscde</a:t>
            </a:r>
            <a:r>
              <a:rPr lang="en-US" dirty="0"/>
              <a:t>’ and ‘</a:t>
            </a:r>
            <a:r>
              <a:rPr lang="en-US" dirty="0" err="1"/>
              <a:t>qts</a:t>
            </a:r>
            <a:r>
              <a:rPr lang="en-US" dirty="0"/>
              <a:t>’. These can be in any order.</a:t>
            </a:r>
          </a:p>
          <a:p>
            <a:r>
              <a:rPr lang="en-US" dirty="0"/>
              <a:t>Output must be ‘</a:t>
            </a:r>
            <a:r>
              <a:rPr lang="en-US" dirty="0" err="1"/>
              <a:t>ab$ght</a:t>
            </a:r>
            <a:r>
              <a:rPr lang="en-US" dirty="0"/>
              <a:t>$$</a:t>
            </a:r>
            <a:r>
              <a:rPr lang="en-US" dirty="0" err="1"/>
              <a:t>cde</a:t>
            </a:r>
            <a:r>
              <a:rPr lang="en-US" dirty="0"/>
              <a:t>’</a:t>
            </a:r>
          </a:p>
        </p:txBody>
      </p:sp>
    </p:spTree>
    <p:extLst>
      <p:ext uri="{BB962C8B-B14F-4D97-AF65-F5344CB8AC3E}">
        <p14:creationId xmlns:p14="http://schemas.microsoft.com/office/powerpoint/2010/main" val="33892080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C67D6-1882-4B48-BEF9-4A58A06101F6}"/>
              </a:ext>
            </a:extLst>
          </p:cNvPr>
          <p:cNvSpPr>
            <a:spLocks noGrp="1"/>
          </p:cNvSpPr>
          <p:nvPr>
            <p:ph type="title"/>
          </p:nvPr>
        </p:nvSpPr>
        <p:spPr/>
        <p:txBody>
          <a:bodyPr/>
          <a:lstStyle/>
          <a:p>
            <a:r>
              <a:rPr lang="en-US" dirty="0"/>
              <a:t>Problem 3 (Solution)</a:t>
            </a:r>
          </a:p>
        </p:txBody>
      </p:sp>
      <p:sp>
        <p:nvSpPr>
          <p:cNvPr id="3" name="Content Placeholder 2">
            <a:extLst>
              <a:ext uri="{FF2B5EF4-FFF2-40B4-BE49-F238E27FC236}">
                <a16:creationId xmlns:a16="http://schemas.microsoft.com/office/drawing/2014/main" id="{057E8959-23C7-4748-B4CE-88E69FEB9A79}"/>
              </a:ext>
            </a:extLst>
          </p:cNvPr>
          <p:cNvSpPr>
            <a:spLocks noGrp="1"/>
          </p:cNvSpPr>
          <p:nvPr>
            <p:ph idx="1"/>
          </p:nvPr>
        </p:nvSpPr>
        <p:spPr/>
        <p:txBody>
          <a:bodyPr>
            <a:normAutofit lnSpcReduction="10000"/>
          </a:bodyPr>
          <a:lstStyle/>
          <a:p>
            <a:r>
              <a:rPr lang="en-US" dirty="0"/>
              <a:t>﻿str1=</a:t>
            </a:r>
            <a:r>
              <a:rPr lang="en-US" dirty="0" err="1"/>
              <a:t>str</a:t>
            </a:r>
            <a:r>
              <a:rPr lang="en-US" dirty="0"/>
              <a:t>(input("Input first string"))</a:t>
            </a:r>
          </a:p>
          <a:p>
            <a:r>
              <a:rPr lang="en-US" dirty="0"/>
              <a:t>str2=</a:t>
            </a:r>
            <a:r>
              <a:rPr lang="en-US" dirty="0" err="1"/>
              <a:t>str</a:t>
            </a:r>
            <a:r>
              <a:rPr lang="en-US" dirty="0"/>
              <a:t>(input("Input second string"))</a:t>
            </a:r>
          </a:p>
          <a:p>
            <a:r>
              <a:rPr lang="en-US" dirty="0"/>
              <a:t>if </a:t>
            </a:r>
            <a:r>
              <a:rPr lang="en-US" dirty="0" err="1"/>
              <a:t>len</a:t>
            </a:r>
            <a:r>
              <a:rPr lang="en-US" dirty="0"/>
              <a:t>(str1)!=</a:t>
            </a:r>
            <a:r>
              <a:rPr lang="en-US" dirty="0" err="1"/>
              <a:t>len</a:t>
            </a:r>
            <a:r>
              <a:rPr lang="en-US" dirty="0"/>
              <a:t>(str2):</a:t>
            </a:r>
          </a:p>
          <a:p>
            <a:r>
              <a:rPr lang="en-US" dirty="0"/>
              <a:t>    if </a:t>
            </a:r>
            <a:r>
              <a:rPr lang="en-US" dirty="0" err="1"/>
              <a:t>len</a:t>
            </a:r>
            <a:r>
              <a:rPr lang="en-US" dirty="0"/>
              <a:t>(str1)&gt;</a:t>
            </a:r>
            <a:r>
              <a:rPr lang="en-US" dirty="0" err="1"/>
              <a:t>len</a:t>
            </a:r>
            <a:r>
              <a:rPr lang="en-US" dirty="0"/>
              <a:t>(str2):</a:t>
            </a:r>
          </a:p>
          <a:p>
            <a:r>
              <a:rPr lang="en-US" dirty="0"/>
              <a:t>        print(str1.replace(str2[-1],'$'))</a:t>
            </a:r>
          </a:p>
          <a:p>
            <a:r>
              <a:rPr lang="en-US" dirty="0"/>
              <a:t>    else:</a:t>
            </a:r>
          </a:p>
          <a:p>
            <a:r>
              <a:rPr lang="en-US" dirty="0"/>
              <a:t>        print(str2.replace(str1[-1],'$'))</a:t>
            </a:r>
          </a:p>
          <a:p>
            <a:r>
              <a:rPr lang="en-US" dirty="0"/>
              <a:t>else:</a:t>
            </a:r>
          </a:p>
          <a:p>
            <a:r>
              <a:rPr lang="en-US" dirty="0"/>
              <a:t>    print('Both are equal')</a:t>
            </a:r>
          </a:p>
        </p:txBody>
      </p:sp>
    </p:spTree>
    <p:extLst>
      <p:ext uri="{BB962C8B-B14F-4D97-AF65-F5344CB8AC3E}">
        <p14:creationId xmlns:p14="http://schemas.microsoft.com/office/powerpoint/2010/main" val="592985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1DECD0-5D5F-6646-A3D9-5842DB9BB022}"/>
              </a:ext>
            </a:extLst>
          </p:cNvPr>
          <p:cNvSpPr>
            <a:spLocks noGrp="1"/>
          </p:cNvSpPr>
          <p:nvPr>
            <p:ph type="title"/>
          </p:nvPr>
        </p:nvSpPr>
        <p:spPr/>
        <p:txBody>
          <a:bodyPr/>
          <a:lstStyle/>
          <a:p>
            <a:r>
              <a:rPr lang="en-US" dirty="0"/>
              <a:t>Goals for Today</a:t>
            </a:r>
          </a:p>
        </p:txBody>
      </p:sp>
      <p:sp>
        <p:nvSpPr>
          <p:cNvPr id="5" name="Content Placeholder 4">
            <a:extLst>
              <a:ext uri="{FF2B5EF4-FFF2-40B4-BE49-F238E27FC236}">
                <a16:creationId xmlns:a16="http://schemas.microsoft.com/office/drawing/2014/main" id="{1476ED12-A26F-1D4B-BAEE-6DA935B277D5}"/>
              </a:ext>
            </a:extLst>
          </p:cNvPr>
          <p:cNvSpPr>
            <a:spLocks noGrp="1"/>
          </p:cNvSpPr>
          <p:nvPr>
            <p:ph idx="1"/>
          </p:nvPr>
        </p:nvSpPr>
        <p:spPr/>
        <p:txBody>
          <a:bodyPr/>
          <a:lstStyle/>
          <a:p>
            <a:r>
              <a:rPr lang="en-US" dirty="0"/>
              <a:t>Strings in Python</a:t>
            </a:r>
          </a:p>
          <a:p>
            <a:r>
              <a:rPr lang="en-US" dirty="0"/>
              <a:t>Manipulation</a:t>
            </a:r>
          </a:p>
          <a:p>
            <a:r>
              <a:rPr lang="en-US" dirty="0"/>
              <a:t>Print Formatting</a:t>
            </a:r>
          </a:p>
          <a:p>
            <a:r>
              <a:rPr lang="en-US" dirty="0"/>
              <a:t>Approach Programming Problems</a:t>
            </a:r>
          </a:p>
          <a:p>
            <a:r>
              <a:rPr lang="en-US" dirty="0"/>
              <a:t>Practice Exercises</a:t>
            </a:r>
          </a:p>
          <a:p>
            <a:endParaRPr lang="en-US" dirty="0"/>
          </a:p>
        </p:txBody>
      </p:sp>
    </p:spTree>
    <p:extLst>
      <p:ext uri="{BB962C8B-B14F-4D97-AF65-F5344CB8AC3E}">
        <p14:creationId xmlns:p14="http://schemas.microsoft.com/office/powerpoint/2010/main" val="7740380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75E33-856A-6947-8899-994C7D982CD0}"/>
              </a:ext>
            </a:extLst>
          </p:cNvPr>
          <p:cNvSpPr>
            <a:spLocks noGrp="1"/>
          </p:cNvSpPr>
          <p:nvPr>
            <p:ph type="title"/>
          </p:nvPr>
        </p:nvSpPr>
        <p:spPr/>
        <p:txBody>
          <a:bodyPr/>
          <a:lstStyle/>
          <a:p>
            <a:r>
              <a:rPr lang="en-US" dirty="0"/>
              <a:t>Next Class</a:t>
            </a:r>
          </a:p>
        </p:txBody>
      </p:sp>
      <p:sp>
        <p:nvSpPr>
          <p:cNvPr id="3" name="Content Placeholder 2">
            <a:extLst>
              <a:ext uri="{FF2B5EF4-FFF2-40B4-BE49-F238E27FC236}">
                <a16:creationId xmlns:a16="http://schemas.microsoft.com/office/drawing/2014/main" id="{4C1A9558-EC39-C34D-AF24-37C4DB36B28C}"/>
              </a:ext>
            </a:extLst>
          </p:cNvPr>
          <p:cNvSpPr>
            <a:spLocks noGrp="1"/>
          </p:cNvSpPr>
          <p:nvPr>
            <p:ph idx="1"/>
          </p:nvPr>
        </p:nvSpPr>
        <p:spPr/>
        <p:txBody>
          <a:bodyPr/>
          <a:lstStyle/>
          <a:p>
            <a:r>
              <a:rPr lang="en-US" dirty="0"/>
              <a:t>Functions and Modules</a:t>
            </a:r>
          </a:p>
        </p:txBody>
      </p:sp>
    </p:spTree>
    <p:extLst>
      <p:ext uri="{BB962C8B-B14F-4D97-AF65-F5344CB8AC3E}">
        <p14:creationId xmlns:p14="http://schemas.microsoft.com/office/powerpoint/2010/main" val="6964970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A0301-E66A-DC48-8779-CAD4514DF821}"/>
              </a:ext>
            </a:extLst>
          </p:cNvPr>
          <p:cNvSpPr>
            <a:spLocks noGrp="1"/>
          </p:cNvSpPr>
          <p:nvPr>
            <p:ph type="title"/>
          </p:nvPr>
        </p:nvSpPr>
        <p:spPr>
          <a:xfrm>
            <a:off x="838200" y="365125"/>
            <a:ext cx="10515600" cy="999441"/>
          </a:xfrm>
        </p:spPr>
        <p:txBody>
          <a:bodyPr/>
          <a:lstStyle/>
          <a:p>
            <a:r>
              <a:rPr lang="en-US" dirty="0"/>
              <a:t>Object Types (Table from Previous Lecture)</a:t>
            </a:r>
          </a:p>
        </p:txBody>
      </p:sp>
      <p:graphicFrame>
        <p:nvGraphicFramePr>
          <p:cNvPr id="4" name="Content Placeholder 3">
            <a:extLst>
              <a:ext uri="{FF2B5EF4-FFF2-40B4-BE49-F238E27FC236}">
                <a16:creationId xmlns:a16="http://schemas.microsoft.com/office/drawing/2014/main" id="{CED1ED1C-DB08-364F-A5AF-CE5547FE4160}"/>
              </a:ext>
            </a:extLst>
          </p:cNvPr>
          <p:cNvGraphicFramePr>
            <a:graphicFrameLocks noGrp="1"/>
          </p:cNvGraphicFramePr>
          <p:nvPr>
            <p:ph idx="1"/>
            <p:extLst>
              <p:ext uri="{D42A27DB-BD31-4B8C-83A1-F6EECF244321}">
                <p14:modId xmlns:p14="http://schemas.microsoft.com/office/powerpoint/2010/main" val="2076771192"/>
              </p:ext>
            </p:extLst>
          </p:nvPr>
        </p:nvGraphicFramePr>
        <p:xfrm>
          <a:off x="838200" y="1491175"/>
          <a:ext cx="10515600" cy="2534083"/>
        </p:xfrm>
        <a:graphic>
          <a:graphicData uri="http://schemas.openxmlformats.org/drawingml/2006/table">
            <a:tbl>
              <a:tblPr firstRow="1" bandRow="1">
                <a:tableStyleId>{5C22544A-7EE6-4342-B048-85BDC9FD1C3A}</a:tableStyleId>
              </a:tblPr>
              <a:tblGrid>
                <a:gridCol w="3505200">
                  <a:extLst>
                    <a:ext uri="{9D8B030D-6E8A-4147-A177-3AD203B41FA5}">
                      <a16:colId xmlns:a16="http://schemas.microsoft.com/office/drawing/2014/main" val="2236180480"/>
                    </a:ext>
                  </a:extLst>
                </a:gridCol>
                <a:gridCol w="2155874">
                  <a:extLst>
                    <a:ext uri="{9D8B030D-6E8A-4147-A177-3AD203B41FA5}">
                      <a16:colId xmlns:a16="http://schemas.microsoft.com/office/drawing/2014/main" val="2215140655"/>
                    </a:ext>
                  </a:extLst>
                </a:gridCol>
                <a:gridCol w="4854526">
                  <a:extLst>
                    <a:ext uri="{9D8B030D-6E8A-4147-A177-3AD203B41FA5}">
                      <a16:colId xmlns:a16="http://schemas.microsoft.com/office/drawing/2014/main" val="156148418"/>
                    </a:ext>
                  </a:extLst>
                </a:gridCol>
              </a:tblGrid>
              <a:tr h="400760">
                <a:tc>
                  <a:txBody>
                    <a:bodyPr/>
                    <a:lstStyle/>
                    <a:p>
                      <a:r>
                        <a:rPr lang="en-US" dirty="0"/>
                        <a:t>Name </a:t>
                      </a:r>
                    </a:p>
                  </a:txBody>
                  <a:tcPr/>
                </a:tc>
                <a:tc>
                  <a:txBody>
                    <a:bodyPr/>
                    <a:lstStyle/>
                    <a:p>
                      <a:r>
                        <a:rPr lang="en-US" dirty="0"/>
                        <a:t>Type (representation)</a:t>
                      </a:r>
                    </a:p>
                  </a:txBody>
                  <a:tcPr/>
                </a:tc>
                <a:tc>
                  <a:txBody>
                    <a:bodyPr/>
                    <a:lstStyle/>
                    <a:p>
                      <a:r>
                        <a:rPr lang="en-US" dirty="0"/>
                        <a:t>Example</a:t>
                      </a:r>
                    </a:p>
                  </a:txBody>
                  <a:tcPr/>
                </a:tc>
                <a:extLst>
                  <a:ext uri="{0D108BD9-81ED-4DB2-BD59-A6C34878D82A}">
                    <a16:rowId xmlns:a16="http://schemas.microsoft.com/office/drawing/2014/main" val="4014994957"/>
                  </a:ext>
                </a:extLst>
              </a:tr>
              <a:tr h="400760">
                <a:tc>
                  <a:txBody>
                    <a:bodyPr/>
                    <a:lstStyle/>
                    <a:p>
                      <a:r>
                        <a:rPr lang="en-US" dirty="0"/>
                        <a:t>Integers</a:t>
                      </a:r>
                    </a:p>
                  </a:txBody>
                  <a:tcPr/>
                </a:tc>
                <a:tc>
                  <a:txBody>
                    <a:bodyPr/>
                    <a:lstStyle/>
                    <a:p>
                      <a:r>
                        <a:rPr lang="en-US" dirty="0" err="1"/>
                        <a:t>int</a:t>
                      </a:r>
                      <a:endParaRPr lang="en-US" dirty="0"/>
                    </a:p>
                  </a:txBody>
                  <a:tcPr/>
                </a:tc>
                <a:tc>
                  <a:txBody>
                    <a:bodyPr/>
                    <a:lstStyle/>
                    <a:p>
                      <a:r>
                        <a:rPr lang="en-US" dirty="0"/>
                        <a:t>Whole Numbers: 1, 5 , 7500</a:t>
                      </a:r>
                    </a:p>
                  </a:txBody>
                  <a:tcPr/>
                </a:tc>
                <a:extLst>
                  <a:ext uri="{0D108BD9-81ED-4DB2-BD59-A6C34878D82A}">
                    <a16:rowId xmlns:a16="http://schemas.microsoft.com/office/drawing/2014/main" val="3050693170"/>
                  </a:ext>
                </a:extLst>
              </a:tr>
              <a:tr h="400760">
                <a:tc>
                  <a:txBody>
                    <a:bodyPr/>
                    <a:lstStyle/>
                    <a:p>
                      <a:r>
                        <a:rPr lang="en-US" dirty="0"/>
                        <a:t>Floating Point</a:t>
                      </a:r>
                    </a:p>
                  </a:txBody>
                  <a:tcPr/>
                </a:tc>
                <a:tc>
                  <a:txBody>
                    <a:bodyPr/>
                    <a:lstStyle/>
                    <a:p>
                      <a:r>
                        <a:rPr lang="en-US" dirty="0"/>
                        <a:t>float</a:t>
                      </a:r>
                    </a:p>
                  </a:txBody>
                  <a:tcPr/>
                </a:tc>
                <a:tc>
                  <a:txBody>
                    <a:bodyPr/>
                    <a:lstStyle/>
                    <a:p>
                      <a:r>
                        <a:rPr lang="en-US" dirty="0"/>
                        <a:t>Decimal: 2.3, 4.6, 23.15</a:t>
                      </a:r>
                    </a:p>
                  </a:txBody>
                  <a:tcPr/>
                </a:tc>
                <a:extLst>
                  <a:ext uri="{0D108BD9-81ED-4DB2-BD59-A6C34878D82A}">
                    <a16:rowId xmlns:a16="http://schemas.microsoft.com/office/drawing/2014/main" val="4011686591"/>
                  </a:ext>
                </a:extLst>
              </a:tr>
              <a:tr h="691723">
                <a:tc>
                  <a:txBody>
                    <a:bodyPr/>
                    <a:lstStyle/>
                    <a:p>
                      <a:r>
                        <a:rPr lang="en-US" dirty="0"/>
                        <a:t>Strings</a:t>
                      </a:r>
                    </a:p>
                  </a:txBody>
                  <a:tcPr>
                    <a:solidFill>
                      <a:srgbClr val="FF0000"/>
                    </a:solidFill>
                  </a:tcPr>
                </a:tc>
                <a:tc>
                  <a:txBody>
                    <a:bodyPr/>
                    <a:lstStyle/>
                    <a:p>
                      <a:r>
                        <a:rPr lang="en-US" dirty="0" err="1"/>
                        <a:t>str</a:t>
                      </a:r>
                      <a:endParaRPr lang="en-US" dirty="0"/>
                    </a:p>
                  </a:txBody>
                  <a:tcPr>
                    <a:solidFill>
                      <a:srgbClr val="FF0000"/>
                    </a:solidFill>
                  </a:tcPr>
                </a:tc>
                <a:tc>
                  <a:txBody>
                    <a:bodyPr/>
                    <a:lstStyle/>
                    <a:p>
                      <a:r>
                        <a:rPr lang="en-US" dirty="0"/>
                        <a:t>Ordered sequence of characters: “hello” “Sam” “2000”</a:t>
                      </a:r>
                    </a:p>
                  </a:txBody>
                  <a:tcPr>
                    <a:solidFill>
                      <a:srgbClr val="FF0000"/>
                    </a:solidFill>
                  </a:tcPr>
                </a:tc>
                <a:extLst>
                  <a:ext uri="{0D108BD9-81ED-4DB2-BD59-A6C34878D82A}">
                    <a16:rowId xmlns:a16="http://schemas.microsoft.com/office/drawing/2014/main" val="2876678305"/>
                  </a:ext>
                </a:extLst>
              </a:tr>
              <a:tr h="400760">
                <a:tc>
                  <a:txBody>
                    <a:bodyPr/>
                    <a:lstStyle/>
                    <a:p>
                      <a:r>
                        <a:rPr lang="en-US" dirty="0"/>
                        <a:t>Booleans</a:t>
                      </a:r>
                    </a:p>
                  </a:txBody>
                  <a:tcPr>
                    <a:solidFill>
                      <a:schemeClr val="tx2">
                        <a:lumMod val="20000"/>
                        <a:lumOff val="80000"/>
                      </a:schemeClr>
                    </a:solidFill>
                  </a:tcPr>
                </a:tc>
                <a:tc>
                  <a:txBody>
                    <a:bodyPr/>
                    <a:lstStyle/>
                    <a:p>
                      <a:r>
                        <a:rPr lang="en-US" dirty="0"/>
                        <a:t>bool</a:t>
                      </a:r>
                    </a:p>
                  </a:txBody>
                  <a:tcPr>
                    <a:solidFill>
                      <a:schemeClr val="tx2">
                        <a:lumMod val="20000"/>
                        <a:lumOff val="80000"/>
                      </a:schemeClr>
                    </a:solidFill>
                  </a:tcPr>
                </a:tc>
                <a:tc>
                  <a:txBody>
                    <a:bodyPr/>
                    <a:lstStyle/>
                    <a:p>
                      <a:r>
                        <a:rPr lang="en-US" dirty="0"/>
                        <a:t>Logical Value: True, False</a:t>
                      </a:r>
                    </a:p>
                  </a:txBody>
                  <a:tcPr>
                    <a:solidFill>
                      <a:schemeClr val="tx2">
                        <a:lumMod val="20000"/>
                        <a:lumOff val="80000"/>
                      </a:schemeClr>
                    </a:solidFill>
                  </a:tcPr>
                </a:tc>
                <a:extLst>
                  <a:ext uri="{0D108BD9-81ED-4DB2-BD59-A6C34878D82A}">
                    <a16:rowId xmlns:a16="http://schemas.microsoft.com/office/drawing/2014/main" val="1648759687"/>
                  </a:ext>
                </a:extLst>
              </a:tr>
            </a:tbl>
          </a:graphicData>
        </a:graphic>
      </p:graphicFrame>
    </p:spTree>
    <p:extLst>
      <p:ext uri="{BB962C8B-B14F-4D97-AF65-F5344CB8AC3E}">
        <p14:creationId xmlns:p14="http://schemas.microsoft.com/office/powerpoint/2010/main" val="25183598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7B195-8189-A240-ABF8-AD85ED654BBD}"/>
              </a:ext>
            </a:extLst>
          </p:cNvPr>
          <p:cNvSpPr>
            <a:spLocks noGrp="1"/>
          </p:cNvSpPr>
          <p:nvPr>
            <p:ph type="title"/>
          </p:nvPr>
        </p:nvSpPr>
        <p:spPr/>
        <p:txBody>
          <a:bodyPr/>
          <a:lstStyle/>
          <a:p>
            <a:r>
              <a:rPr lang="en-US" dirty="0"/>
              <a:t>Strings</a:t>
            </a:r>
          </a:p>
        </p:txBody>
      </p:sp>
      <p:sp>
        <p:nvSpPr>
          <p:cNvPr id="3" name="Content Placeholder 2">
            <a:extLst>
              <a:ext uri="{FF2B5EF4-FFF2-40B4-BE49-F238E27FC236}">
                <a16:creationId xmlns:a16="http://schemas.microsoft.com/office/drawing/2014/main" id="{B2BCEAF6-4232-364C-81E6-A12B101B6BFE}"/>
              </a:ext>
            </a:extLst>
          </p:cNvPr>
          <p:cNvSpPr>
            <a:spLocks noGrp="1"/>
          </p:cNvSpPr>
          <p:nvPr>
            <p:ph idx="1"/>
          </p:nvPr>
        </p:nvSpPr>
        <p:spPr/>
        <p:txBody>
          <a:bodyPr/>
          <a:lstStyle/>
          <a:p>
            <a:r>
              <a:rPr lang="en-US" dirty="0"/>
              <a:t>Ordered Sequence of characters </a:t>
            </a:r>
          </a:p>
          <a:p>
            <a:r>
              <a:rPr lang="en-US" dirty="0"/>
              <a:t>Strings in Python are actually a </a:t>
            </a:r>
            <a:r>
              <a:rPr lang="en-US" i="1" dirty="0"/>
              <a:t>sequence</a:t>
            </a:r>
            <a:r>
              <a:rPr lang="en-US" dirty="0"/>
              <a:t>, which basically means Python keeps track of every element in the string as a sequence. </a:t>
            </a:r>
          </a:p>
          <a:p>
            <a:r>
              <a:rPr lang="en-US" dirty="0"/>
              <a:t>Syntax is either double quote or single quote</a:t>
            </a:r>
          </a:p>
          <a:p>
            <a:r>
              <a:rPr lang="en-US" dirty="0"/>
              <a:t>Examples:</a:t>
            </a:r>
          </a:p>
          <a:p>
            <a:pPr lvl="1"/>
            <a:r>
              <a:rPr lang="en-US" dirty="0"/>
              <a:t>“Hello”</a:t>
            </a:r>
          </a:p>
          <a:p>
            <a:pPr lvl="1"/>
            <a:r>
              <a:rPr lang="en-US" dirty="0"/>
              <a:t>‘Hello’</a:t>
            </a:r>
          </a:p>
          <a:p>
            <a:pPr lvl="1"/>
            <a:r>
              <a:rPr lang="en-US" dirty="0"/>
              <a:t>‘I don’t know that’</a:t>
            </a:r>
          </a:p>
        </p:txBody>
      </p:sp>
    </p:spTree>
    <p:extLst>
      <p:ext uri="{BB962C8B-B14F-4D97-AF65-F5344CB8AC3E}">
        <p14:creationId xmlns:p14="http://schemas.microsoft.com/office/powerpoint/2010/main" val="35228253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Strings</a:t>
            </a:r>
            <a:endParaRPr lang="en-US" dirty="0"/>
          </a:p>
        </p:txBody>
      </p:sp>
      <p:sp>
        <p:nvSpPr>
          <p:cNvPr id="3" name="Content Placeholder 2"/>
          <p:cNvSpPr>
            <a:spLocks noGrp="1"/>
          </p:cNvSpPr>
          <p:nvPr>
            <p:ph idx="1"/>
          </p:nvPr>
        </p:nvSpPr>
        <p:spPr/>
        <p:txBody>
          <a:bodyPr/>
          <a:lstStyle/>
          <a:p>
            <a:r>
              <a:rPr lang="en-US" dirty="0" smtClean="0"/>
              <a:t>We can print strings</a:t>
            </a:r>
          </a:p>
          <a:p>
            <a:r>
              <a:rPr lang="en-US" dirty="0" smtClean="0"/>
              <a:t>We can assign them to variables, for example:</a:t>
            </a:r>
          </a:p>
          <a:p>
            <a:pPr lvl="1"/>
            <a:r>
              <a:rPr lang="en-US" dirty="0" smtClean="0"/>
              <a:t>X = ‘Rensselaer Polytechnic Institute’</a:t>
            </a:r>
          </a:p>
          <a:p>
            <a:pPr lvl="1"/>
            <a:r>
              <a:rPr lang="en-US" dirty="0" smtClean="0"/>
              <a:t>print(X)</a:t>
            </a:r>
          </a:p>
          <a:p>
            <a:r>
              <a:rPr lang="en-US" dirty="0" smtClean="0"/>
              <a:t>Printing the variable is different from actually calling the variable.</a:t>
            </a:r>
          </a:p>
          <a:p>
            <a:endParaRPr lang="en-US" dirty="0"/>
          </a:p>
        </p:txBody>
      </p:sp>
    </p:spTree>
    <p:extLst>
      <p:ext uri="{BB962C8B-B14F-4D97-AF65-F5344CB8AC3E}">
        <p14:creationId xmlns:p14="http://schemas.microsoft.com/office/powerpoint/2010/main" val="39704110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Combining Single and Double quotes</a:t>
            </a:r>
            <a:endParaRPr lang="en-US" dirty="0"/>
          </a:p>
        </p:txBody>
      </p:sp>
      <p:sp>
        <p:nvSpPr>
          <p:cNvPr id="3" name="Content Placeholder 2"/>
          <p:cNvSpPr>
            <a:spLocks noGrp="1"/>
          </p:cNvSpPr>
          <p:nvPr>
            <p:ph idx="1"/>
          </p:nvPr>
        </p:nvSpPr>
        <p:spPr/>
        <p:txBody>
          <a:bodyPr/>
          <a:lstStyle/>
          <a:p>
            <a:r>
              <a:rPr lang="en-US" dirty="0"/>
              <a:t>A string that </a:t>
            </a:r>
            <a:r>
              <a:rPr lang="en-US" dirty="0" smtClean="0"/>
              <a:t>starts with </a:t>
            </a:r>
            <a:r>
              <a:rPr lang="en-US" dirty="0"/>
              <a:t>double quotes must end with double quotes, and </a:t>
            </a:r>
            <a:r>
              <a:rPr lang="en-US" dirty="0" smtClean="0"/>
              <a:t>therefore we </a:t>
            </a:r>
            <a:r>
              <a:rPr lang="en-US" dirty="0"/>
              <a:t>can have single </a:t>
            </a:r>
            <a:r>
              <a:rPr lang="en-US" dirty="0" smtClean="0"/>
              <a:t>quotes inside.</a:t>
            </a:r>
          </a:p>
          <a:p>
            <a:r>
              <a:rPr lang="en-US" dirty="0"/>
              <a:t>A string that starts with single quotes must end with single quotes and therefore we can have double </a:t>
            </a:r>
            <a:r>
              <a:rPr lang="en-US" dirty="0" smtClean="0"/>
              <a:t>quotes inside.</a:t>
            </a:r>
          </a:p>
          <a:p>
            <a:r>
              <a:rPr lang="en-US" dirty="0" smtClean="0"/>
              <a:t>Extending strings across multiple lines:</a:t>
            </a:r>
          </a:p>
          <a:p>
            <a:pPr lvl="1"/>
            <a:r>
              <a:rPr lang="en-US" dirty="0" smtClean="0"/>
              <a:t>Either begin with “”” and end with “”” (Or ‘’’ alternately)</a:t>
            </a:r>
          </a:p>
          <a:p>
            <a:pPr lvl="1"/>
            <a:r>
              <a:rPr lang="en-US" dirty="0" smtClean="0"/>
              <a:t>Use Escape Characters (\)</a:t>
            </a:r>
            <a:endParaRPr lang="en-US" dirty="0"/>
          </a:p>
        </p:txBody>
      </p:sp>
    </p:spTree>
    <p:extLst>
      <p:ext uri="{BB962C8B-B14F-4D97-AF65-F5344CB8AC3E}">
        <p14:creationId xmlns:p14="http://schemas.microsoft.com/office/powerpoint/2010/main" val="25477931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Escape Characters</a:t>
            </a:r>
            <a:endParaRPr lang="en-US" dirty="0"/>
          </a:p>
        </p:txBody>
      </p:sp>
      <p:sp>
        <p:nvSpPr>
          <p:cNvPr id="3" name="Content Placeholder 2"/>
          <p:cNvSpPr>
            <a:spLocks noGrp="1"/>
          </p:cNvSpPr>
          <p:nvPr>
            <p:ph idx="1"/>
          </p:nvPr>
        </p:nvSpPr>
        <p:spPr/>
        <p:txBody>
          <a:bodyPr/>
          <a:lstStyle/>
          <a:p>
            <a:r>
              <a:rPr lang="en-US" b="1" dirty="0"/>
              <a:t>– </a:t>
            </a:r>
            <a:r>
              <a:rPr lang="en-US" dirty="0"/>
              <a:t>\n—end the current line of text and start a new one.</a:t>
            </a:r>
          </a:p>
          <a:p>
            <a:r>
              <a:rPr lang="en-US" b="1" dirty="0"/>
              <a:t>– </a:t>
            </a:r>
            <a:r>
              <a:rPr lang="en-US" dirty="0"/>
              <a:t>\t—skip to the next “tab stop” in the text. This allows output in columns.</a:t>
            </a:r>
          </a:p>
          <a:p>
            <a:r>
              <a:rPr lang="en-US" b="1" dirty="0"/>
              <a:t>– </a:t>
            </a:r>
            <a:r>
              <a:rPr lang="en-US" dirty="0"/>
              <a:t>\'—do not interpret the ' as a string delimiter.</a:t>
            </a:r>
          </a:p>
          <a:p>
            <a:r>
              <a:rPr lang="en-US" b="1" dirty="0"/>
              <a:t>– </a:t>
            </a:r>
            <a:r>
              <a:rPr lang="en-US" dirty="0"/>
              <a:t>\"—do not interpret the " as a string delimiter.</a:t>
            </a:r>
          </a:p>
          <a:p>
            <a:r>
              <a:rPr lang="en-US" b="1" dirty="0"/>
              <a:t>– </a:t>
            </a:r>
            <a:r>
              <a:rPr lang="en-US" dirty="0"/>
              <a:t>\\—put a true back-slash character into the string.</a:t>
            </a:r>
          </a:p>
        </p:txBody>
      </p:sp>
    </p:spTree>
    <p:extLst>
      <p:ext uri="{BB962C8B-B14F-4D97-AF65-F5344CB8AC3E}">
        <p14:creationId xmlns:p14="http://schemas.microsoft.com/office/powerpoint/2010/main" val="13548656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ED99D-076C-9047-ABAB-64DC45D299DB}"/>
              </a:ext>
            </a:extLst>
          </p:cNvPr>
          <p:cNvSpPr>
            <a:spLocks noGrp="1"/>
          </p:cNvSpPr>
          <p:nvPr>
            <p:ph type="title"/>
          </p:nvPr>
        </p:nvSpPr>
        <p:spPr/>
        <p:txBody>
          <a:bodyPr/>
          <a:lstStyle/>
          <a:p>
            <a:r>
              <a:rPr lang="en-US" dirty="0" smtClean="0"/>
              <a:t>String Manipulations</a:t>
            </a:r>
            <a:endParaRPr lang="en-US" dirty="0"/>
          </a:p>
        </p:txBody>
      </p:sp>
      <p:sp>
        <p:nvSpPr>
          <p:cNvPr id="3" name="Content Placeholder 2">
            <a:extLst>
              <a:ext uri="{FF2B5EF4-FFF2-40B4-BE49-F238E27FC236}">
                <a16:creationId xmlns:a16="http://schemas.microsoft.com/office/drawing/2014/main" id="{4DCFE8E0-15C0-9D43-8C26-CB527E81560F}"/>
              </a:ext>
            </a:extLst>
          </p:cNvPr>
          <p:cNvSpPr>
            <a:spLocks noGrp="1"/>
          </p:cNvSpPr>
          <p:nvPr>
            <p:ph idx="1"/>
          </p:nvPr>
        </p:nvSpPr>
        <p:spPr/>
        <p:txBody>
          <a:bodyPr/>
          <a:lstStyle/>
          <a:p>
            <a:r>
              <a:rPr lang="en-US" dirty="0"/>
              <a:t>Because strings are ordered sequences of characters we can manipulate these using:</a:t>
            </a:r>
          </a:p>
          <a:p>
            <a:pPr lvl="1"/>
            <a:r>
              <a:rPr lang="en-US" dirty="0"/>
              <a:t>Indexing</a:t>
            </a:r>
          </a:p>
          <a:p>
            <a:pPr lvl="1"/>
            <a:r>
              <a:rPr lang="en-US" dirty="0"/>
              <a:t>Slicing</a:t>
            </a:r>
          </a:p>
          <a:p>
            <a:r>
              <a:rPr lang="en-US" dirty="0"/>
              <a:t>Use the </a:t>
            </a:r>
            <a:r>
              <a:rPr lang="en-US" dirty="0" err="1"/>
              <a:t>len</a:t>
            </a:r>
            <a:r>
              <a:rPr lang="en-US" dirty="0"/>
              <a:t>(s) </a:t>
            </a:r>
            <a:r>
              <a:rPr lang="en-US" dirty="0">
                <a:solidFill>
                  <a:srgbClr val="FF0000"/>
                </a:solidFill>
              </a:rPr>
              <a:t>function</a:t>
            </a:r>
            <a:r>
              <a:rPr lang="en-US" dirty="0"/>
              <a:t> to get the length of a string </a:t>
            </a:r>
          </a:p>
          <a:p>
            <a:r>
              <a:rPr lang="en-US" dirty="0"/>
              <a:t>Use square brackets to access individual chars inside the string. The chars are numbered starting with 0, and running up to length-1.</a:t>
            </a:r>
          </a:p>
          <a:p>
            <a:r>
              <a:rPr lang="en-US" dirty="0"/>
              <a:t>For example s = 'Hello’ , </a:t>
            </a:r>
            <a:r>
              <a:rPr lang="en-US" dirty="0" err="1"/>
              <a:t>len</a:t>
            </a:r>
            <a:r>
              <a:rPr lang="en-US" dirty="0"/>
              <a:t>(s) will be 5</a:t>
            </a:r>
          </a:p>
        </p:txBody>
      </p:sp>
    </p:spTree>
    <p:extLst>
      <p:ext uri="{BB962C8B-B14F-4D97-AF65-F5344CB8AC3E}">
        <p14:creationId xmlns:p14="http://schemas.microsoft.com/office/powerpoint/2010/main" val="21454639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2015TemplateColors">
      <a:dk1>
        <a:sysClr val="windowText" lastClr="000000"/>
      </a:dk1>
      <a:lt1>
        <a:sysClr val="window" lastClr="FFFFFF"/>
      </a:lt1>
      <a:dk2>
        <a:srgbClr val="323232"/>
      </a:dk2>
      <a:lt2>
        <a:srgbClr val="EEECE1"/>
      </a:lt2>
      <a:accent1>
        <a:srgbClr val="D00016"/>
      </a:accent1>
      <a:accent2>
        <a:srgbClr val="32323C"/>
      </a:accent2>
      <a:accent3>
        <a:srgbClr val="B9B5AD"/>
      </a:accent3>
      <a:accent4>
        <a:srgbClr val="325A9C"/>
      </a:accent4>
      <a:accent5>
        <a:srgbClr val="EFE793"/>
      </a:accent5>
      <a:accent6>
        <a:srgbClr val="2F3C60"/>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5549</TotalTime>
  <Words>1171</Words>
  <Application>Microsoft Office PowerPoint</Application>
  <PresentationFormat>Widescreen</PresentationFormat>
  <Paragraphs>204</Paragraphs>
  <Slides>30</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30</vt:i4>
      </vt:variant>
    </vt:vector>
  </HeadingPairs>
  <TitlesOfParts>
    <vt:vector size="36" baseType="lpstr">
      <vt:lpstr>Arial</vt:lpstr>
      <vt:lpstr>Calibri</vt:lpstr>
      <vt:lpstr>Calibri Light</vt:lpstr>
      <vt:lpstr>Wingdings</vt:lpstr>
      <vt:lpstr>Office Theme</vt:lpstr>
      <vt:lpstr>1_Office Theme</vt:lpstr>
      <vt:lpstr>Lecture 5: Introduction to Computer Programming Course - CS1010</vt:lpstr>
      <vt:lpstr>Announcements</vt:lpstr>
      <vt:lpstr>Goals for Today</vt:lpstr>
      <vt:lpstr>Object Types (Table from Previous Lecture)</vt:lpstr>
      <vt:lpstr>Strings</vt:lpstr>
      <vt:lpstr>Strings</vt:lpstr>
      <vt:lpstr>Combining Single and Double quotes</vt:lpstr>
      <vt:lpstr>Escape Characters</vt:lpstr>
      <vt:lpstr>String Manipulations</vt:lpstr>
      <vt:lpstr>Strings (Continued)</vt:lpstr>
      <vt:lpstr>Indexing in Strings</vt:lpstr>
      <vt:lpstr>Slicing in Strings</vt:lpstr>
      <vt:lpstr>Concatenation</vt:lpstr>
      <vt:lpstr>Replication</vt:lpstr>
      <vt:lpstr>Basic Built in Methods</vt:lpstr>
      <vt:lpstr>Some Important methods</vt:lpstr>
      <vt:lpstr>Print Formatting</vt:lpstr>
      <vt:lpstr>Print Formatting</vt:lpstr>
      <vt:lpstr>Formatting: Method 1 (%)</vt:lpstr>
      <vt:lpstr>Formatting Method 2 (.format())</vt:lpstr>
      <vt:lpstr>Formatting Method 3 (f-strings)</vt:lpstr>
      <vt:lpstr>Reminding the Methodology (Lecture 1)</vt:lpstr>
      <vt:lpstr>Problem Solving Methodology</vt:lpstr>
      <vt:lpstr>Problem 1</vt:lpstr>
      <vt:lpstr>Write the actual code</vt:lpstr>
      <vt:lpstr>Problem 2</vt:lpstr>
      <vt:lpstr>Problem  continued</vt:lpstr>
      <vt:lpstr>Problem 3</vt:lpstr>
      <vt:lpstr>Problem 3 (Solution)</vt:lpstr>
      <vt:lpstr>Next Class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 Python 1</dc:title>
  <dc:creator>Uzma Mushtaque</dc:creator>
  <cp:lastModifiedBy>mushtu</cp:lastModifiedBy>
  <cp:revision>189</cp:revision>
  <cp:lastPrinted>2019-01-15T14:56:36Z</cp:lastPrinted>
  <dcterms:created xsi:type="dcterms:W3CDTF">2019-01-12T14:02:31Z</dcterms:created>
  <dcterms:modified xsi:type="dcterms:W3CDTF">2019-09-17T13:42:48Z</dcterms:modified>
</cp:coreProperties>
</file>